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9" r:id="rId3"/>
    <p:sldId id="267" r:id="rId4"/>
    <p:sldId id="260" r:id="rId5"/>
    <p:sldId id="266" r:id="rId6"/>
    <p:sldId id="279" r:id="rId7"/>
    <p:sldId id="287" r:id="rId8"/>
    <p:sldId id="263" r:id="rId9"/>
    <p:sldId id="268" r:id="rId10"/>
    <p:sldId id="264" r:id="rId11"/>
    <p:sldId id="269" r:id="rId12"/>
    <p:sldId id="289" r:id="rId13"/>
    <p:sldId id="290" r:id="rId14"/>
    <p:sldId id="291" r:id="rId15"/>
    <p:sldId id="284" r:id="rId16"/>
    <p:sldId id="270" r:id="rId17"/>
    <p:sldId id="271" r:id="rId18"/>
    <p:sldId id="272" r:id="rId19"/>
    <p:sldId id="273" r:id="rId20"/>
    <p:sldId id="292" r:id="rId21"/>
    <p:sldId id="274" r:id="rId22"/>
    <p:sldId id="293" r:id="rId23"/>
    <p:sldId id="294" r:id="rId24"/>
    <p:sldId id="295"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92"/>
    <p:restoredTop sz="95073"/>
  </p:normalViewPr>
  <p:slideViewPr>
    <p:cSldViewPr snapToGrid="0">
      <p:cViewPr varScale="1">
        <p:scale>
          <a:sx n="127" d="100"/>
          <a:sy n="127" d="100"/>
        </p:scale>
        <p:origin x="1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99A915-A7CA-424B-B074-7E0253AF247A}" type="datetimeFigureOut">
              <a:rPr lang="en-US" smtClean="0"/>
              <a:t>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980DCB-4C04-DF41-926C-1765BA4C2847}" type="slidenum">
              <a:rPr lang="en-US" smtClean="0"/>
              <a:t>‹#›</a:t>
            </a:fld>
            <a:endParaRPr lang="en-US"/>
          </a:p>
        </p:txBody>
      </p:sp>
    </p:spTree>
    <p:extLst>
      <p:ext uri="{BB962C8B-B14F-4D97-AF65-F5344CB8AC3E}">
        <p14:creationId xmlns:p14="http://schemas.microsoft.com/office/powerpoint/2010/main" val="1873962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object 14">
            <a:extLst>
              <a:ext uri="{FF2B5EF4-FFF2-40B4-BE49-F238E27FC236}">
                <a16:creationId xmlns:a16="http://schemas.microsoft.com/office/drawing/2014/main" id="{32472A0F-0806-0792-782D-5D32C81DC470}"/>
              </a:ext>
            </a:extLst>
          </p:cNvPr>
          <p:cNvPicPr/>
          <p:nvPr userDrawn="1"/>
        </p:nvPicPr>
        <p:blipFill>
          <a:blip r:embed="rId2" cstate="print"/>
          <a:stretch>
            <a:fillRect/>
          </a:stretch>
        </p:blipFill>
        <p:spPr>
          <a:xfrm>
            <a:off x="152400" y="6474769"/>
            <a:ext cx="1226792" cy="326150"/>
          </a:xfrm>
          <a:prstGeom prst="rect">
            <a:avLst/>
          </a:prstGeom>
        </p:spPr>
      </p:pic>
      <p:pic>
        <p:nvPicPr>
          <p:cNvPr id="6" name="object 13">
            <a:extLst>
              <a:ext uri="{FF2B5EF4-FFF2-40B4-BE49-F238E27FC236}">
                <a16:creationId xmlns:a16="http://schemas.microsoft.com/office/drawing/2014/main" id="{4CACD37D-B9B6-71D2-9331-3A46CCF1330E}"/>
              </a:ext>
            </a:extLst>
          </p:cNvPr>
          <p:cNvPicPr/>
          <p:nvPr userDrawn="1"/>
        </p:nvPicPr>
        <p:blipFill>
          <a:blip r:embed="rId3" cstate="print"/>
          <a:stretch>
            <a:fillRect/>
          </a:stretch>
        </p:blipFill>
        <p:spPr>
          <a:xfrm>
            <a:off x="11215689" y="6189789"/>
            <a:ext cx="823911" cy="62236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1/25/25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A374F0-B372-6266-B92C-92EC4E24788A}"/>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
        <p:nvSpPr>
          <p:cNvPr id="11" name="TextBox 10">
            <a:extLst>
              <a:ext uri="{FF2B5EF4-FFF2-40B4-BE49-F238E27FC236}">
                <a16:creationId xmlns:a16="http://schemas.microsoft.com/office/drawing/2014/main" id="{8D1DA7C5-16F6-C5FD-B87B-188EBBB078A5}"/>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BC16-3346-1E4E-08DC-8E5FD09A2C50}"/>
              </a:ext>
            </a:extLst>
          </p:cNvPr>
          <p:cNvSpPr>
            <a:spLocks noGrp="1"/>
          </p:cNvSpPr>
          <p:nvPr>
            <p:ph type="ctrTitle"/>
          </p:nvPr>
        </p:nvSpPr>
        <p:spPr/>
        <p:txBody>
          <a:bodyPr>
            <a:noAutofit/>
          </a:bodyPr>
          <a:lstStyle/>
          <a:p>
            <a:pPr algn="l"/>
            <a:r>
              <a:rPr lang="en-US" sz="4800" dirty="0"/>
              <a:t>Lending Club Case Study Analysis</a:t>
            </a:r>
          </a:p>
        </p:txBody>
      </p:sp>
      <p:sp>
        <p:nvSpPr>
          <p:cNvPr id="3" name="Subtitle 2">
            <a:extLst>
              <a:ext uri="{FF2B5EF4-FFF2-40B4-BE49-F238E27FC236}">
                <a16:creationId xmlns:a16="http://schemas.microsoft.com/office/drawing/2014/main" id="{10679D67-0A96-1843-6164-DC2F12C36DAD}"/>
              </a:ext>
            </a:extLst>
          </p:cNvPr>
          <p:cNvSpPr>
            <a:spLocks noGrp="1"/>
          </p:cNvSpPr>
          <p:nvPr>
            <p:ph type="subTitle" idx="1"/>
          </p:nvPr>
        </p:nvSpPr>
        <p:spPr>
          <a:xfrm>
            <a:off x="8610600" y="4705751"/>
            <a:ext cx="3200400" cy="1463040"/>
          </a:xfrm>
        </p:spPr>
        <p:txBody>
          <a:bodyPr>
            <a:normAutofit/>
          </a:bodyPr>
          <a:lstStyle/>
          <a:p>
            <a:r>
              <a:rPr lang="en-US" sz="2400" dirty="0"/>
              <a:t>Amit Kumar Das</a:t>
            </a:r>
          </a:p>
          <a:p>
            <a:r>
              <a:rPr lang="en-US" sz="2400" dirty="0"/>
              <a:t>Mukundhan S</a:t>
            </a:r>
          </a:p>
        </p:txBody>
      </p:sp>
      <p:pic>
        <p:nvPicPr>
          <p:cNvPr id="5" name="object 13">
            <a:extLst>
              <a:ext uri="{FF2B5EF4-FFF2-40B4-BE49-F238E27FC236}">
                <a16:creationId xmlns:a16="http://schemas.microsoft.com/office/drawing/2014/main" id="{7EE6E13C-3F06-A86E-6E44-3E6F70C677E4}"/>
              </a:ext>
            </a:extLst>
          </p:cNvPr>
          <p:cNvPicPr/>
          <p:nvPr/>
        </p:nvPicPr>
        <p:blipFill>
          <a:blip r:embed="rId2" cstate="print"/>
          <a:stretch>
            <a:fillRect/>
          </a:stretch>
        </p:blipFill>
        <p:spPr>
          <a:xfrm>
            <a:off x="11215689" y="6111996"/>
            <a:ext cx="823911" cy="622362"/>
          </a:xfrm>
          <a:prstGeom prst="rect">
            <a:avLst/>
          </a:prstGeom>
        </p:spPr>
      </p:pic>
      <p:pic>
        <p:nvPicPr>
          <p:cNvPr id="6" name="object 14">
            <a:extLst>
              <a:ext uri="{FF2B5EF4-FFF2-40B4-BE49-F238E27FC236}">
                <a16:creationId xmlns:a16="http://schemas.microsoft.com/office/drawing/2014/main" id="{CF8C0D57-C319-F77E-4205-BA31F3E0C16A}"/>
              </a:ext>
            </a:extLst>
          </p:cNvPr>
          <p:cNvPicPr/>
          <p:nvPr/>
        </p:nvPicPr>
        <p:blipFill>
          <a:blip r:embed="rId3" cstate="print"/>
          <a:stretch>
            <a:fillRect/>
          </a:stretch>
        </p:blipFill>
        <p:spPr>
          <a:xfrm>
            <a:off x="152400" y="6396976"/>
            <a:ext cx="1226792" cy="326150"/>
          </a:xfrm>
          <a:prstGeom prst="rect">
            <a:avLst/>
          </a:prstGeom>
        </p:spPr>
      </p:pic>
      <p:sp>
        <p:nvSpPr>
          <p:cNvPr id="4" name="Subtitle 2">
            <a:extLst>
              <a:ext uri="{FF2B5EF4-FFF2-40B4-BE49-F238E27FC236}">
                <a16:creationId xmlns:a16="http://schemas.microsoft.com/office/drawing/2014/main" id="{CBE6DA8C-EF0F-F0AC-9792-5190DF038BAC}"/>
              </a:ext>
            </a:extLst>
          </p:cNvPr>
          <p:cNvSpPr txBox="1">
            <a:spLocks/>
          </p:cNvSpPr>
          <p:nvPr/>
        </p:nvSpPr>
        <p:spPr>
          <a:xfrm>
            <a:off x="8534400" y="5952784"/>
            <a:ext cx="3200400" cy="32298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9pPr>
          </a:lstStyle>
          <a:p>
            <a:r>
              <a:rPr lang="en-US" sz="1200" dirty="0"/>
              <a:t>PG Program in Machine Learning &amp; Artificial Intelligence (C71)</a:t>
            </a:r>
          </a:p>
        </p:txBody>
      </p:sp>
    </p:spTree>
    <p:extLst>
      <p:ext uri="{BB962C8B-B14F-4D97-AF65-F5344CB8AC3E}">
        <p14:creationId xmlns:p14="http://schemas.microsoft.com/office/powerpoint/2010/main" val="3906298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57C6-B2D7-7801-E3F3-64E87747F6FE}"/>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6D791B9F-D4A2-4C73-87D3-35DF41E2910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9C090818-B542-8DCB-9F17-357FC81C5DE7}"/>
              </a:ext>
            </a:extLst>
          </p:cNvPr>
          <p:cNvSpPr>
            <a:spLocks noChangeArrowheads="1"/>
          </p:cNvSpPr>
          <p:nvPr/>
        </p:nvSpPr>
        <p:spPr bwMode="auto">
          <a:xfrm rot="5400000">
            <a:off x="768478" y="2263498"/>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376E68F-19B5-4FB4-3384-9E5F01DC9C86}"/>
              </a:ext>
            </a:extLst>
          </p:cNvPr>
          <p:cNvSpPr>
            <a:spLocks noEditPoints="1"/>
          </p:cNvSpPr>
          <p:nvPr/>
        </p:nvSpPr>
        <p:spPr bwMode="auto">
          <a:xfrm rot="5400000">
            <a:off x="217209" y="1498269"/>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48AEC2E2-AEE2-30FC-E182-F18DAED32245}"/>
              </a:ext>
            </a:extLst>
          </p:cNvPr>
          <p:cNvSpPr>
            <a:spLocks/>
          </p:cNvSpPr>
          <p:nvPr/>
        </p:nvSpPr>
        <p:spPr bwMode="auto">
          <a:xfrm rot="5400000">
            <a:off x="357772" y="1478416"/>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D19D170-4325-CCC1-52A1-984164A1B9B3}"/>
              </a:ext>
            </a:extLst>
          </p:cNvPr>
          <p:cNvPicPr>
            <a:picLocks noChangeAspect="1"/>
          </p:cNvPicPr>
          <p:nvPr/>
        </p:nvPicPr>
        <p:blipFill>
          <a:blip r:embed="rId2"/>
          <a:srcRect/>
          <a:stretch/>
        </p:blipFill>
        <p:spPr>
          <a:xfrm>
            <a:off x="521978" y="1609901"/>
            <a:ext cx="413500" cy="365567"/>
          </a:xfrm>
          <a:prstGeom prst="rect">
            <a:avLst/>
          </a:prstGeom>
        </p:spPr>
      </p:pic>
      <p:sp>
        <p:nvSpPr>
          <p:cNvPr id="9" name="TextBox 8">
            <a:extLst>
              <a:ext uri="{FF2B5EF4-FFF2-40B4-BE49-F238E27FC236}">
                <a16:creationId xmlns:a16="http://schemas.microsoft.com/office/drawing/2014/main" id="{58AFFC84-B2ED-D1F6-1669-F3DD73EBCBCB}"/>
              </a:ext>
            </a:extLst>
          </p:cNvPr>
          <p:cNvSpPr txBox="1"/>
          <p:nvPr/>
        </p:nvSpPr>
        <p:spPr>
          <a:xfrm>
            <a:off x="1280034" y="1585917"/>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01D24885-E9DC-922E-0CF8-AF490E307FC2}"/>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Defaulters against Loan Purpose</a:t>
            </a:r>
            <a:endParaRPr lang="en-IN" sz="2800" dirty="0">
              <a:cs typeface="Arial" panose="020B0604020202020204" pitchFamily="34" charset="0"/>
            </a:endParaRPr>
          </a:p>
        </p:txBody>
      </p:sp>
      <p:pic>
        <p:nvPicPr>
          <p:cNvPr id="2" name="Picture 1">
            <a:extLst>
              <a:ext uri="{FF2B5EF4-FFF2-40B4-BE49-F238E27FC236}">
                <a16:creationId xmlns:a16="http://schemas.microsoft.com/office/drawing/2014/main" id="{577F826D-D6DD-27B0-D6B6-3A95F9B85D1E}"/>
              </a:ext>
            </a:extLst>
          </p:cNvPr>
          <p:cNvPicPr>
            <a:picLocks noChangeAspect="1"/>
          </p:cNvPicPr>
          <p:nvPr/>
        </p:nvPicPr>
        <p:blipFill>
          <a:blip r:embed="rId3"/>
          <a:stretch>
            <a:fillRect/>
          </a:stretch>
        </p:blipFill>
        <p:spPr>
          <a:xfrm>
            <a:off x="6021055" y="896211"/>
            <a:ext cx="6028218" cy="4945154"/>
          </a:xfrm>
          <a:prstGeom prst="rect">
            <a:avLst/>
          </a:prstGeom>
        </p:spPr>
      </p:pic>
      <p:sp>
        <p:nvSpPr>
          <p:cNvPr id="4" name="Rectangle 3">
            <a:extLst>
              <a:ext uri="{FF2B5EF4-FFF2-40B4-BE49-F238E27FC236}">
                <a16:creationId xmlns:a16="http://schemas.microsoft.com/office/drawing/2014/main" id="{18627118-954F-FBC2-93C3-90B2924E1728}"/>
              </a:ext>
            </a:extLst>
          </p:cNvPr>
          <p:cNvSpPr/>
          <p:nvPr/>
        </p:nvSpPr>
        <p:spPr>
          <a:xfrm>
            <a:off x="604519" y="2914650"/>
            <a:ext cx="4041372" cy="21745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err="1">
                <a:solidFill>
                  <a:schemeClr val="tx1"/>
                </a:solidFill>
              </a:rPr>
              <a:t>Debt_Consolidation</a:t>
            </a:r>
            <a:r>
              <a:rPr lang="en-US" sz="2000" dirty="0">
                <a:solidFill>
                  <a:schemeClr val="tx1"/>
                </a:solidFill>
              </a:rPr>
              <a:t> – 49%</a:t>
            </a:r>
          </a:p>
          <a:p>
            <a:pPr marL="342900" indent="-342900">
              <a:buFont typeface="Arial" panose="020B0604020202020204" pitchFamily="34" charset="0"/>
              <a:buChar char="•"/>
            </a:pPr>
            <a:r>
              <a:rPr lang="en-US" sz="2000" dirty="0">
                <a:solidFill>
                  <a:schemeClr val="tx1"/>
                </a:solidFill>
              </a:rPr>
              <a:t>Other – 11%</a:t>
            </a:r>
          </a:p>
          <a:p>
            <a:pPr marL="342900" indent="-342900">
              <a:buFont typeface="Arial" panose="020B0604020202020204" pitchFamily="34" charset="0"/>
              <a:buChar char="•"/>
            </a:pPr>
            <a:r>
              <a:rPr lang="en-US" sz="2000" dirty="0">
                <a:solidFill>
                  <a:schemeClr val="tx1"/>
                </a:solidFill>
              </a:rPr>
              <a:t>Credit Cards – 10%</a:t>
            </a:r>
          </a:p>
          <a:p>
            <a:pPr marL="342900" indent="-342900">
              <a:buFont typeface="Arial" panose="020B0604020202020204" pitchFamily="34" charset="0"/>
              <a:buChar char="•"/>
            </a:pPr>
            <a:r>
              <a:rPr lang="en-US" sz="2000" dirty="0">
                <a:solidFill>
                  <a:schemeClr val="tx1"/>
                </a:solidFill>
              </a:rPr>
              <a:t>Small Business – 8%</a:t>
            </a:r>
          </a:p>
          <a:p>
            <a:pPr marL="342900" indent="-34290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6221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FBC5B-769F-42DE-DCC4-BDF6F115A5A9}"/>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5B71A27-AC0C-FCCF-AA63-86F1A05913BB}"/>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AE432DAB-A9B5-236A-6B9E-5E206AB9902A}"/>
              </a:ext>
            </a:extLst>
          </p:cNvPr>
          <p:cNvSpPr>
            <a:spLocks noChangeArrowheads="1"/>
          </p:cNvSpPr>
          <p:nvPr/>
        </p:nvSpPr>
        <p:spPr bwMode="auto">
          <a:xfrm rot="5400000">
            <a:off x="768478" y="2263498"/>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BE20D89-0D6D-E425-9778-4E24BCB3B0E3}"/>
              </a:ext>
            </a:extLst>
          </p:cNvPr>
          <p:cNvSpPr>
            <a:spLocks noEditPoints="1"/>
          </p:cNvSpPr>
          <p:nvPr/>
        </p:nvSpPr>
        <p:spPr bwMode="auto">
          <a:xfrm rot="5400000">
            <a:off x="217209" y="1498269"/>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27E2EAE-27A1-7D04-AEA9-18E7CE26D897}"/>
              </a:ext>
            </a:extLst>
          </p:cNvPr>
          <p:cNvSpPr>
            <a:spLocks/>
          </p:cNvSpPr>
          <p:nvPr/>
        </p:nvSpPr>
        <p:spPr bwMode="auto">
          <a:xfrm rot="5400000">
            <a:off x="357772" y="1478416"/>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F6F0BA0-131D-E8A7-318D-5BBF81EA435B}"/>
              </a:ext>
            </a:extLst>
          </p:cNvPr>
          <p:cNvPicPr>
            <a:picLocks noChangeAspect="1"/>
          </p:cNvPicPr>
          <p:nvPr/>
        </p:nvPicPr>
        <p:blipFill>
          <a:blip r:embed="rId2"/>
          <a:srcRect/>
          <a:stretch/>
        </p:blipFill>
        <p:spPr>
          <a:xfrm>
            <a:off x="521978" y="1609901"/>
            <a:ext cx="413500" cy="365567"/>
          </a:xfrm>
          <a:prstGeom prst="rect">
            <a:avLst/>
          </a:prstGeom>
        </p:spPr>
      </p:pic>
      <p:sp>
        <p:nvSpPr>
          <p:cNvPr id="9" name="TextBox 8">
            <a:extLst>
              <a:ext uri="{FF2B5EF4-FFF2-40B4-BE49-F238E27FC236}">
                <a16:creationId xmlns:a16="http://schemas.microsoft.com/office/drawing/2014/main" id="{BE5E66AF-0C48-B6D0-03F6-E103E1F2375E}"/>
              </a:ext>
            </a:extLst>
          </p:cNvPr>
          <p:cNvSpPr txBox="1"/>
          <p:nvPr/>
        </p:nvSpPr>
        <p:spPr>
          <a:xfrm>
            <a:off x="1280034" y="1585917"/>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E6870766-59B8-6B39-2661-0FE44F193A6A}"/>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Defaulters against Loan Amount</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DE9F9204-C131-2E40-D686-00E1E1C53D75}"/>
              </a:ext>
            </a:extLst>
          </p:cNvPr>
          <p:cNvSpPr/>
          <p:nvPr/>
        </p:nvSpPr>
        <p:spPr>
          <a:xfrm>
            <a:off x="709180" y="2617874"/>
            <a:ext cx="4370820" cy="28243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Majority of the defaulters are granted $5000 as loan amount.</a:t>
            </a:r>
          </a:p>
          <a:p>
            <a:pPr marL="342900" indent="-342900">
              <a:buFont typeface="Arial" panose="020B0604020202020204" pitchFamily="34" charset="0"/>
              <a:buChar char="•"/>
            </a:pPr>
            <a:r>
              <a:rPr lang="en-US" sz="2000" dirty="0">
                <a:solidFill>
                  <a:schemeClr val="tx1"/>
                </a:solidFill>
              </a:rPr>
              <a:t>From data analysis we see that 50</a:t>
            </a:r>
            <a:r>
              <a:rPr lang="en-US" sz="2000" baseline="30000" dirty="0">
                <a:solidFill>
                  <a:schemeClr val="tx1"/>
                </a:solidFill>
              </a:rPr>
              <a:t>th</a:t>
            </a:r>
            <a:r>
              <a:rPr lang="en-US" sz="2000" dirty="0">
                <a:solidFill>
                  <a:schemeClr val="tx1"/>
                </a:solidFill>
              </a:rPr>
              <a:t> percentile is at $10000.</a:t>
            </a:r>
          </a:p>
          <a:p>
            <a:pPr marL="342900" indent="-342900">
              <a:buFont typeface="Arial" panose="020B0604020202020204" pitchFamily="34" charset="0"/>
              <a:buChar char="•"/>
            </a:pPr>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p:txBody>
      </p:sp>
      <p:pic>
        <p:nvPicPr>
          <p:cNvPr id="2" name="Picture 1">
            <a:extLst>
              <a:ext uri="{FF2B5EF4-FFF2-40B4-BE49-F238E27FC236}">
                <a16:creationId xmlns:a16="http://schemas.microsoft.com/office/drawing/2014/main" id="{C67EB629-B59C-6C81-0FAB-A6A4160A6478}"/>
              </a:ext>
            </a:extLst>
          </p:cNvPr>
          <p:cNvPicPr>
            <a:picLocks noChangeAspect="1"/>
          </p:cNvPicPr>
          <p:nvPr/>
        </p:nvPicPr>
        <p:blipFill>
          <a:blip r:embed="rId3"/>
          <a:stretch>
            <a:fillRect/>
          </a:stretch>
        </p:blipFill>
        <p:spPr>
          <a:xfrm>
            <a:off x="5533256" y="1327697"/>
            <a:ext cx="6443997" cy="4202606"/>
          </a:xfrm>
          <a:prstGeom prst="rect">
            <a:avLst/>
          </a:prstGeom>
        </p:spPr>
      </p:pic>
    </p:spTree>
    <p:extLst>
      <p:ext uri="{BB962C8B-B14F-4D97-AF65-F5344CB8AC3E}">
        <p14:creationId xmlns:p14="http://schemas.microsoft.com/office/powerpoint/2010/main" val="383349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5CF7D-D66C-9E93-6EED-FA07A903762D}"/>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D447320-7735-2519-F0AD-E926EECE7A84}"/>
              </a:ext>
            </a:extLst>
          </p:cNvPr>
          <p:cNvSpPr txBox="1">
            <a:spLocks/>
          </p:cNvSpPr>
          <p:nvPr/>
        </p:nvSpPr>
        <p:spPr>
          <a:xfrm>
            <a:off x="420334" y="286031"/>
            <a:ext cx="11771665"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 - Key Inferences &amp; ObServations (1/2)</a:t>
            </a:r>
          </a:p>
        </p:txBody>
      </p:sp>
      <p:sp>
        <p:nvSpPr>
          <p:cNvPr id="2" name="Rounded Rectangle 1">
            <a:extLst>
              <a:ext uri="{FF2B5EF4-FFF2-40B4-BE49-F238E27FC236}">
                <a16:creationId xmlns:a16="http://schemas.microsoft.com/office/drawing/2014/main" id="{CD403CC9-D93A-8E73-C198-C8BF4ABED66A}"/>
              </a:ext>
            </a:extLst>
          </p:cNvPr>
          <p:cNvSpPr/>
          <p:nvPr/>
        </p:nvSpPr>
        <p:spPr>
          <a:xfrm>
            <a:off x="626534" y="1470420"/>
            <a:ext cx="5469466" cy="47271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D75D1462-5C8B-318C-8306-8DA5432193F2}"/>
              </a:ext>
            </a:extLst>
          </p:cNvPr>
          <p:cNvSpPr/>
          <p:nvPr/>
        </p:nvSpPr>
        <p:spPr>
          <a:xfrm>
            <a:off x="1693333" y="1325464"/>
            <a:ext cx="3183467" cy="31706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Categorical - Unordered</a:t>
            </a:r>
          </a:p>
        </p:txBody>
      </p:sp>
      <p:sp>
        <p:nvSpPr>
          <p:cNvPr id="4" name="Rounded Rectangle 3">
            <a:extLst>
              <a:ext uri="{FF2B5EF4-FFF2-40B4-BE49-F238E27FC236}">
                <a16:creationId xmlns:a16="http://schemas.microsoft.com/office/drawing/2014/main" id="{7F1A194A-9D14-F4DA-B6D2-62BA94214FA6}"/>
              </a:ext>
            </a:extLst>
          </p:cNvPr>
          <p:cNvSpPr/>
          <p:nvPr/>
        </p:nvSpPr>
        <p:spPr>
          <a:xfrm>
            <a:off x="6289233" y="1470419"/>
            <a:ext cx="5469466" cy="472718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6339F0-5456-AF5A-F31D-8FD72B5F418E}"/>
              </a:ext>
            </a:extLst>
          </p:cNvPr>
          <p:cNvSpPr txBox="1"/>
          <p:nvPr/>
        </p:nvSpPr>
        <p:spPr>
          <a:xfrm>
            <a:off x="654666" y="1814320"/>
            <a:ext cx="5288934" cy="4236031"/>
          </a:xfrm>
          <a:prstGeom prst="rect">
            <a:avLst/>
          </a:prstGeom>
          <a:noFill/>
        </p:spPr>
        <p:txBody>
          <a:bodyPr wrap="square">
            <a:spAutoFit/>
          </a:bodyPr>
          <a:lstStyle/>
          <a:p>
            <a:pPr marL="342900" indent="-342900">
              <a:lnSpc>
                <a:spcPts val="1350"/>
              </a:lnSpc>
              <a:buFont typeface="+mj-lt"/>
              <a:buAutoNum type="arabicPeriod"/>
            </a:pPr>
            <a:r>
              <a:rPr lang="en-IN" sz="1600" b="0" dirty="0">
                <a:solidFill>
                  <a:srgbClr val="000000"/>
                </a:solidFill>
                <a:effectLst/>
              </a:rPr>
              <a:t>The high proportion of renters among charged-off loans suggests that renting might be associated with a higher risk of loan default. This could be due to various factors such as higher financial strain due to rent payments.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Homeowners, especially those with mortgages, might be perceived as less risky borrowers.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A larger proportion of verified loans are charged-off could also indicate that verification, while helpful in risk assessment, doesn't always prevent defaults.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The high proportion of charged-off loans for "debt_consolidation" might suggest that borrowers struggling with existing debt are more likely to default on new loans taken out to consolidate those debts.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Loans for "small_business" or "home_improvement" might carry higher risks due to the inherent uncertainties and potential financial challenges.</a:t>
            </a:r>
          </a:p>
          <a:p>
            <a:pPr marL="342900" indent="-342900">
              <a:lnSpc>
                <a:spcPts val="1350"/>
              </a:lnSpc>
              <a:buFont typeface="+mj-lt"/>
              <a:buAutoNum type="arabicPeriod"/>
            </a:pPr>
            <a:endParaRPr lang="en-IN" sz="1600" b="0" dirty="0">
              <a:solidFill>
                <a:srgbClr val="000000"/>
              </a:solidFill>
              <a:effectLst/>
            </a:endParaRPr>
          </a:p>
          <a:p>
            <a:pPr marL="342900" indent="-342900">
              <a:lnSpc>
                <a:spcPts val="1350"/>
              </a:lnSpc>
              <a:buFont typeface="+mj-lt"/>
              <a:buAutoNum type="arabicPeriod"/>
            </a:pPr>
            <a:r>
              <a:rPr lang="en-IN" sz="1600" b="0" dirty="0">
                <a:solidFill>
                  <a:srgbClr val="000000"/>
                </a:solidFill>
                <a:effectLst/>
              </a:rPr>
              <a:t>Applicants from CA, FL, NJ, NY and TX are expected to default frequently</a:t>
            </a:r>
            <a:endParaRPr lang="en-US" sz="1600" dirty="0"/>
          </a:p>
        </p:txBody>
      </p:sp>
      <p:sp>
        <p:nvSpPr>
          <p:cNvPr id="7" name="Rounded Rectangle 6">
            <a:extLst>
              <a:ext uri="{FF2B5EF4-FFF2-40B4-BE49-F238E27FC236}">
                <a16:creationId xmlns:a16="http://schemas.microsoft.com/office/drawing/2014/main" id="{D597A2CD-A215-5BCE-BC99-63BAD7DD4B36}"/>
              </a:ext>
            </a:extLst>
          </p:cNvPr>
          <p:cNvSpPr/>
          <p:nvPr/>
        </p:nvSpPr>
        <p:spPr>
          <a:xfrm>
            <a:off x="7432232" y="1342397"/>
            <a:ext cx="3183467" cy="31706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Categorical - Ordered</a:t>
            </a:r>
          </a:p>
        </p:txBody>
      </p:sp>
      <p:sp>
        <p:nvSpPr>
          <p:cNvPr id="9" name="TextBox 8">
            <a:extLst>
              <a:ext uri="{FF2B5EF4-FFF2-40B4-BE49-F238E27FC236}">
                <a16:creationId xmlns:a16="http://schemas.microsoft.com/office/drawing/2014/main" id="{E005369C-8A47-9025-54CF-B99423B6CEAB}"/>
              </a:ext>
            </a:extLst>
          </p:cNvPr>
          <p:cNvSpPr txBox="1"/>
          <p:nvPr/>
        </p:nvSpPr>
        <p:spPr>
          <a:xfrm>
            <a:off x="6413500" y="1668954"/>
            <a:ext cx="5345199" cy="4584140"/>
          </a:xfrm>
          <a:prstGeom prst="rect">
            <a:avLst/>
          </a:prstGeom>
          <a:noFill/>
        </p:spPr>
        <p:txBody>
          <a:bodyPr wrap="square">
            <a:spAutoFit/>
          </a:bodyPr>
          <a:lstStyle/>
          <a:p>
            <a:pPr marL="342900" indent="-342900">
              <a:lnSpc>
                <a:spcPts val="1350"/>
              </a:lnSpc>
              <a:buFont typeface="+mj-lt"/>
              <a:buAutoNum type="arabicPeriod"/>
            </a:pPr>
            <a:r>
              <a:rPr lang="en-IN" sz="1500" b="0" dirty="0">
                <a:solidFill>
                  <a:srgbClr val="000000"/>
                </a:solidFill>
                <a:effectLst/>
              </a:rPr>
              <a:t>The Loan grades B,C,D have higher tendency to default. This is likely due to the fact that lower grades are assigned to loans with higher perceived risk.</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sub-grades B3,B4,B5,C1,C2 have higher defaulting rate. Further, subgrades A1, A2, A3 have least default rate</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loans of 36months default more, indicating applicants with short duration loans tend to turn into defaulters.</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Employment length of 10 yrs tend to default more which might be due to the reason that the number of loans given are more to these types of applicants</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Employment length indicates that loans to applicants who are new to jobs are second highest in default.</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distribution for "Issue Year" indicates that loan defaulters are more in 2011, but from the trend it seems like this might be due to the more loans given year or year due to increased business.</a:t>
            </a:r>
          </a:p>
          <a:p>
            <a:pPr marL="342900" indent="-342900">
              <a:lnSpc>
                <a:spcPts val="1350"/>
              </a:lnSpc>
              <a:buFont typeface="+mj-lt"/>
              <a:buAutoNum type="arabicPeriod"/>
            </a:pPr>
            <a:endParaRPr lang="en-IN" sz="1500" b="0" dirty="0">
              <a:solidFill>
                <a:srgbClr val="000000"/>
              </a:solidFill>
              <a:effectLst/>
            </a:endParaRPr>
          </a:p>
          <a:p>
            <a:pPr marL="342900" indent="-342900">
              <a:lnSpc>
                <a:spcPts val="1350"/>
              </a:lnSpc>
              <a:buFont typeface="+mj-lt"/>
              <a:buAutoNum type="arabicPeriod"/>
            </a:pPr>
            <a:r>
              <a:rPr lang="en-IN" sz="1500" b="0" dirty="0">
                <a:solidFill>
                  <a:srgbClr val="000000"/>
                </a:solidFill>
                <a:effectLst/>
              </a:rPr>
              <a:t>The "Issue Month" distribution indicates that loans granted in the last quarter of the year tend to default more, which might be due to the financial stress at the end of year</a:t>
            </a:r>
            <a:endParaRPr lang="en-IN" sz="1500" dirty="0">
              <a:solidFill>
                <a:srgbClr val="313131"/>
              </a:solidFill>
              <a:effectLst/>
              <a:latin typeface="Trebuchet MS" panose="020B0703020202090204" pitchFamily="34" charset="0"/>
            </a:endParaRPr>
          </a:p>
        </p:txBody>
      </p:sp>
    </p:spTree>
    <p:extLst>
      <p:ext uri="{BB962C8B-B14F-4D97-AF65-F5344CB8AC3E}">
        <p14:creationId xmlns:p14="http://schemas.microsoft.com/office/powerpoint/2010/main" val="995155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F825F-6B0E-1636-981E-2DCE5D854A9D}"/>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521A2B7C-4B24-35DB-962C-E7384C0A247E}"/>
              </a:ext>
            </a:extLst>
          </p:cNvPr>
          <p:cNvSpPr txBox="1">
            <a:spLocks/>
          </p:cNvSpPr>
          <p:nvPr/>
        </p:nvSpPr>
        <p:spPr>
          <a:xfrm>
            <a:off x="420334" y="286031"/>
            <a:ext cx="11771665"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 - Key Inferences &amp; ObServations (2/2)</a:t>
            </a:r>
          </a:p>
        </p:txBody>
      </p:sp>
      <p:sp>
        <p:nvSpPr>
          <p:cNvPr id="2" name="Rounded Rectangle 1">
            <a:extLst>
              <a:ext uri="{FF2B5EF4-FFF2-40B4-BE49-F238E27FC236}">
                <a16:creationId xmlns:a16="http://schemas.microsoft.com/office/drawing/2014/main" id="{C767D3CE-DCB9-C3BB-9EBC-442CA7489015}"/>
              </a:ext>
            </a:extLst>
          </p:cNvPr>
          <p:cNvSpPr/>
          <p:nvPr/>
        </p:nvSpPr>
        <p:spPr>
          <a:xfrm>
            <a:off x="626533" y="905967"/>
            <a:ext cx="11091333" cy="53424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347AD53-076A-58BD-437A-91FD0232A76B}"/>
              </a:ext>
            </a:extLst>
          </p:cNvPr>
          <p:cNvSpPr/>
          <p:nvPr/>
        </p:nvSpPr>
        <p:spPr>
          <a:xfrm>
            <a:off x="3078347" y="796490"/>
            <a:ext cx="6455638" cy="358336"/>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Quantitative Variables</a:t>
            </a:r>
          </a:p>
        </p:txBody>
      </p:sp>
      <p:sp>
        <p:nvSpPr>
          <p:cNvPr id="5" name="TextBox 4">
            <a:extLst>
              <a:ext uri="{FF2B5EF4-FFF2-40B4-BE49-F238E27FC236}">
                <a16:creationId xmlns:a16="http://schemas.microsoft.com/office/drawing/2014/main" id="{37E612C9-7A99-83CF-6EB9-CAD3A3E0B1C0}"/>
              </a:ext>
            </a:extLst>
          </p:cNvPr>
          <p:cNvSpPr txBox="1"/>
          <p:nvPr/>
        </p:nvSpPr>
        <p:spPr>
          <a:xfrm>
            <a:off x="989099" y="1205626"/>
            <a:ext cx="10634133" cy="5313249"/>
          </a:xfrm>
          <a:prstGeom prst="rect">
            <a:avLst/>
          </a:prstGeom>
          <a:noFill/>
        </p:spPr>
        <p:txBody>
          <a:bodyPr wrap="square">
            <a:spAutoFit/>
          </a:bodyPr>
          <a:lstStyle/>
          <a:p>
            <a:pPr marL="457200" indent="-457200">
              <a:lnSpc>
                <a:spcPts val="1350"/>
              </a:lnSpc>
              <a:buFont typeface="+mj-lt"/>
              <a:buAutoNum type="arabicPeriod"/>
            </a:pPr>
            <a:r>
              <a:rPr lang="en-IN" sz="1700" b="0" dirty="0">
                <a:solidFill>
                  <a:srgbClr val="000000"/>
                </a:solidFill>
                <a:effectLst/>
              </a:rPr>
              <a:t>50% of the defaulters(2594) are having loan amounts more than $10000. The box plot indicates right skewed plotting which indicates that the company should exercise caution when giving higher loan amount</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We see that most of the defaulters are applicants who have been granted with higher interest rates. The 25th percentile is at 11.31% and 75th percentile is at 16.4%. To reduce the risk of default, the lending company should consider offering loans at lower interest rates when possible</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Among loan applicants who charged off, it's observed that the majority of them had monthly instalment amounts falling within the range of $168-$457 USD. The firm would closely monitor other factors while granting loan to the applicants who fall in this bucket of instalments</a:t>
            </a:r>
            <a:endParaRPr lang="en-IN" sz="1700" dirty="0">
              <a:solidFill>
                <a:srgbClr val="000000"/>
              </a:solidFill>
            </a:endParaRP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Despite higher incomes in some cases, the loans were still charged off. This suggests income alone may not be a strong predictor of creditworthiness or repayment capability</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Further, company would exercise caution when granting loans to the candidates who have annual income less than $50000</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Company should restrict giving loans to individuals who have DTI more than 15%. This indicates stress in their financial status.</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The variable delinquencies in 2yrs gives an interesting insight that almost all the defaulters have delinquencies as zero. Indicating that this may not help in deciding the approval of loan process.</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Loans with a higher number of open credit lines might be associated with a higher likelihood of being charged off. So the firm should exercise caution while granting loans to individuals who have higher open credit lines.</a:t>
            </a:r>
          </a:p>
          <a:p>
            <a:pPr marL="457200" indent="-457200">
              <a:lnSpc>
                <a:spcPts val="1350"/>
              </a:lnSpc>
              <a:buFont typeface="+mj-lt"/>
              <a:buAutoNum type="arabicPeriod"/>
            </a:pPr>
            <a:endParaRPr lang="en-IN" sz="1700" b="0" dirty="0">
              <a:solidFill>
                <a:srgbClr val="000000"/>
              </a:solidFill>
              <a:effectLst/>
            </a:endParaRPr>
          </a:p>
          <a:p>
            <a:pPr marL="457200" indent="-457200">
              <a:lnSpc>
                <a:spcPts val="1350"/>
              </a:lnSpc>
              <a:buFont typeface="+mj-lt"/>
              <a:buAutoNum type="arabicPeriod"/>
            </a:pPr>
            <a:r>
              <a:rPr lang="en-IN" sz="1700" b="0" dirty="0">
                <a:solidFill>
                  <a:srgbClr val="000000"/>
                </a:solidFill>
                <a:effectLst/>
              </a:rPr>
              <a:t>A significant portion of charged-off loans had very few inquiries in the last 6 months, so it might suggest that first time applicants have tendency to default more.</a:t>
            </a:r>
          </a:p>
        </p:txBody>
      </p:sp>
    </p:spTree>
    <p:extLst>
      <p:ext uri="{BB962C8B-B14F-4D97-AF65-F5344CB8AC3E}">
        <p14:creationId xmlns:p14="http://schemas.microsoft.com/office/powerpoint/2010/main" val="362906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17772-3E25-365F-BCBE-35637EC04871}"/>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A87D4D00-719C-321E-F35F-C41692D2C0E2}"/>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3" name="TextBox 2">
            <a:extLst>
              <a:ext uri="{FF2B5EF4-FFF2-40B4-BE49-F238E27FC236}">
                <a16:creationId xmlns:a16="http://schemas.microsoft.com/office/drawing/2014/main" id="{B7281DA6-85F6-F654-4A32-D3329804B63F}"/>
              </a:ext>
            </a:extLst>
          </p:cNvPr>
          <p:cNvSpPr txBox="1"/>
          <p:nvPr/>
        </p:nvSpPr>
        <p:spPr>
          <a:xfrm>
            <a:off x="736599" y="931113"/>
            <a:ext cx="10718801" cy="5324535"/>
          </a:xfrm>
          <a:prstGeom prst="rect">
            <a:avLst/>
          </a:prstGeom>
          <a:noFill/>
        </p:spPr>
        <p:txBody>
          <a:bodyPr wrap="square">
            <a:spAutoFit/>
          </a:bodyPr>
          <a:lstStyle/>
          <a:p>
            <a:pPr marL="342900" indent="-342900">
              <a:buFont typeface="Wingdings" pitchFamily="2" charset="2"/>
              <a:buChar char="v"/>
            </a:pPr>
            <a:r>
              <a:rPr lang="en-IN" sz="2000" b="1" dirty="0">
                <a:solidFill>
                  <a:srgbClr val="313131"/>
                </a:solidFill>
                <a:effectLst/>
              </a:rPr>
              <a:t>Bivariate analysis </a:t>
            </a:r>
            <a:r>
              <a:rPr lang="en-IN" sz="2000" dirty="0">
                <a:solidFill>
                  <a:srgbClr val="313131"/>
                </a:solidFill>
                <a:effectLst/>
              </a:rPr>
              <a:t>is a statistical method that involves the simultaneous analysis of two variables (factors) and aims to determine the empirical relationship between them. </a:t>
            </a:r>
          </a:p>
          <a:p>
            <a:pPr marL="342900" indent="-342900">
              <a:buFont typeface="Wingdings" pitchFamily="2" charset="2"/>
              <a:buChar char="v"/>
            </a:pPr>
            <a:r>
              <a:rPr lang="en-IN" sz="2000" dirty="0">
                <a:solidFill>
                  <a:srgbClr val="313131"/>
                </a:solidFill>
                <a:effectLst/>
              </a:rPr>
              <a:t>The</a:t>
            </a:r>
            <a:r>
              <a:rPr lang="en-IN" sz="2000" dirty="0">
                <a:solidFill>
                  <a:srgbClr val="313131"/>
                </a:solidFill>
              </a:rPr>
              <a:t> </a:t>
            </a:r>
            <a:r>
              <a:rPr lang="en-IN" sz="2000" dirty="0">
                <a:solidFill>
                  <a:srgbClr val="313131"/>
                </a:solidFill>
                <a:effectLst/>
              </a:rPr>
              <a:t>analysis can be used to test hypotheses, identify patterns, or explore relationships between the variables</a:t>
            </a:r>
          </a:p>
          <a:p>
            <a:pPr marL="342900" indent="-342900">
              <a:buFont typeface="Wingdings" pitchFamily="2" charset="2"/>
              <a:buChar char="v"/>
            </a:pPr>
            <a:r>
              <a:rPr lang="en-IN" sz="2000" dirty="0">
                <a:solidFill>
                  <a:srgbClr val="313131"/>
                </a:solidFill>
                <a:effectLst/>
              </a:rPr>
              <a:t>Analysis is done on the following variables</a:t>
            </a:r>
          </a:p>
          <a:p>
            <a:pPr marL="800100" lvl="1" indent="-342900">
              <a:buFont typeface="Wingdings" pitchFamily="2" charset="2"/>
              <a:buChar char="ü"/>
            </a:pPr>
            <a:r>
              <a:rPr lang="en-IN" sz="1600" dirty="0">
                <a:solidFill>
                  <a:srgbClr val="313131"/>
                </a:solidFill>
                <a:effectLst/>
              </a:rPr>
              <a:t>Loan Amount vs Interest Rate</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Loan Amount vs Annual Income</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Grade/Sub-Grade vs Interest Rate</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Debt-to-Income Ratio (DTI) vs Loan Amount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Loan Purpose vs Loan Amount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Employment Length vs Loan Amount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Line plot to identify trends in </a:t>
            </a:r>
            <a:r>
              <a:rPr lang="en-IN" sz="1600" dirty="0" err="1">
                <a:solidFill>
                  <a:srgbClr val="313131"/>
                </a:solidFill>
                <a:effectLst/>
              </a:rPr>
              <a:t>loan_amnt</a:t>
            </a:r>
            <a:r>
              <a:rPr lang="en-IN" sz="1600" dirty="0">
                <a:solidFill>
                  <a:srgbClr val="313131"/>
                </a:solidFill>
                <a:effectLst/>
              </a:rPr>
              <a:t> over </a:t>
            </a:r>
            <a:r>
              <a:rPr lang="en-IN" sz="1600" dirty="0" err="1">
                <a:solidFill>
                  <a:srgbClr val="313131"/>
                </a:solidFill>
                <a:effectLst/>
              </a:rPr>
              <a:t>issue_year</a:t>
            </a:r>
            <a:r>
              <a:rPr lang="en-IN" sz="1600" dirty="0">
                <a:solidFill>
                  <a:srgbClr val="313131"/>
                </a:solidFill>
                <a:effectLst/>
              </a:rPr>
              <a:t> and </a:t>
            </a:r>
            <a:r>
              <a:rPr lang="en-IN" sz="1600" dirty="0" err="1">
                <a:solidFill>
                  <a:srgbClr val="313131"/>
                </a:solidFill>
                <a:effectLst/>
              </a:rPr>
              <a:t>issue_month</a:t>
            </a:r>
            <a:r>
              <a:rPr lang="en-IN" sz="1600" dirty="0">
                <a:solidFill>
                  <a:srgbClr val="313131"/>
                </a:solidFill>
                <a:effectLst/>
              </a:rPr>
              <a:t>.</a:t>
            </a:r>
          </a:p>
          <a:p>
            <a:pPr marL="800100" lvl="1" indent="-342900">
              <a:buFont typeface="Wingdings" pitchFamily="2" charset="2"/>
              <a:buChar char="ü"/>
            </a:pPr>
            <a:endParaRPr lang="en-IN" sz="1600" dirty="0">
              <a:solidFill>
                <a:srgbClr val="313131"/>
              </a:solidFill>
              <a:effectLst/>
            </a:endParaRPr>
          </a:p>
          <a:p>
            <a:pPr marL="800100" lvl="1" indent="-342900">
              <a:buFont typeface="Wingdings" pitchFamily="2" charset="2"/>
              <a:buChar char="ü"/>
            </a:pPr>
            <a:r>
              <a:rPr lang="en-IN" sz="1600" dirty="0">
                <a:solidFill>
                  <a:srgbClr val="313131"/>
                </a:solidFill>
                <a:effectLst/>
              </a:rPr>
              <a:t>Line plot to identify trends in </a:t>
            </a:r>
            <a:r>
              <a:rPr lang="en-IN" sz="1600" dirty="0" err="1">
                <a:solidFill>
                  <a:srgbClr val="313131"/>
                </a:solidFill>
                <a:effectLst/>
              </a:rPr>
              <a:t>int_rate</a:t>
            </a:r>
            <a:r>
              <a:rPr lang="en-IN" sz="1600" dirty="0">
                <a:solidFill>
                  <a:srgbClr val="313131"/>
                </a:solidFill>
                <a:effectLst/>
              </a:rPr>
              <a:t> over </a:t>
            </a:r>
            <a:r>
              <a:rPr lang="en-IN" sz="1600" dirty="0" err="1">
                <a:solidFill>
                  <a:srgbClr val="313131"/>
                </a:solidFill>
                <a:effectLst/>
              </a:rPr>
              <a:t>issue_year</a:t>
            </a:r>
            <a:r>
              <a:rPr lang="en-IN" sz="1600" dirty="0">
                <a:solidFill>
                  <a:srgbClr val="313131"/>
                </a:solidFill>
                <a:effectLst/>
              </a:rPr>
              <a:t> and </a:t>
            </a:r>
            <a:r>
              <a:rPr lang="en-IN" sz="1600" dirty="0" err="1">
                <a:solidFill>
                  <a:srgbClr val="313131"/>
                </a:solidFill>
                <a:effectLst/>
              </a:rPr>
              <a:t>issue_month</a:t>
            </a:r>
            <a:r>
              <a:rPr lang="en-IN" sz="1600" dirty="0">
                <a:solidFill>
                  <a:srgbClr val="313131"/>
                </a:solidFill>
                <a:effectLst/>
              </a:rPr>
              <a:t>.</a:t>
            </a:r>
          </a:p>
        </p:txBody>
      </p:sp>
      <p:sp>
        <p:nvSpPr>
          <p:cNvPr id="4" name="Rounded Rectangle 3">
            <a:extLst>
              <a:ext uri="{FF2B5EF4-FFF2-40B4-BE49-F238E27FC236}">
                <a16:creationId xmlns:a16="http://schemas.microsoft.com/office/drawing/2014/main" id="{6D9D248E-B2EC-45E6-F6DE-3377EFB40FA0}"/>
              </a:ext>
            </a:extLst>
          </p:cNvPr>
          <p:cNvSpPr/>
          <p:nvPr/>
        </p:nvSpPr>
        <p:spPr>
          <a:xfrm>
            <a:off x="254001" y="786926"/>
            <a:ext cx="11517664" cy="55446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46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5873C-2AD9-52FA-BA9C-14F862A1CA13}"/>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A56BDC69-A002-4E75-8AE7-794A086ACCD7}"/>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B42496B-B455-ECE8-5676-B487EF61E9C5}"/>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6C8F737-0D6B-DECB-321F-974289F16B15}"/>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C93713F9-FF65-5291-8CC2-1794B1EB4102}"/>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7D364FC-B669-E187-73D6-65150EDF50B1}"/>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57EB4B69-655E-E74F-B401-885C284F4985}"/>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BC4865F8-E9C7-D796-FEFC-ABFA2F2A08DC}"/>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effectLst/>
              </a:rPr>
              <a:t>Loan Amount, Interest Rate and Annual Income</a:t>
            </a:r>
            <a:endParaRPr lang="en-IN" sz="2800" dirty="0">
              <a:cs typeface="Arial" panose="020B0604020202020204" pitchFamily="34" charset="0"/>
            </a:endParaRPr>
          </a:p>
        </p:txBody>
      </p:sp>
      <p:pic>
        <p:nvPicPr>
          <p:cNvPr id="2" name="Picture 1">
            <a:extLst>
              <a:ext uri="{FF2B5EF4-FFF2-40B4-BE49-F238E27FC236}">
                <a16:creationId xmlns:a16="http://schemas.microsoft.com/office/drawing/2014/main" id="{E0576B64-B1DA-CBE3-1A2C-6D4F4E3BE68A}"/>
              </a:ext>
            </a:extLst>
          </p:cNvPr>
          <p:cNvPicPr>
            <a:picLocks noChangeAspect="1"/>
          </p:cNvPicPr>
          <p:nvPr/>
        </p:nvPicPr>
        <p:blipFill>
          <a:blip r:embed="rId3"/>
          <a:stretch>
            <a:fillRect/>
          </a:stretch>
        </p:blipFill>
        <p:spPr>
          <a:xfrm>
            <a:off x="7442755" y="855167"/>
            <a:ext cx="3647810" cy="2872650"/>
          </a:xfrm>
          <a:prstGeom prst="rect">
            <a:avLst/>
          </a:prstGeom>
        </p:spPr>
      </p:pic>
      <p:pic>
        <p:nvPicPr>
          <p:cNvPr id="3" name="Picture 2">
            <a:extLst>
              <a:ext uri="{FF2B5EF4-FFF2-40B4-BE49-F238E27FC236}">
                <a16:creationId xmlns:a16="http://schemas.microsoft.com/office/drawing/2014/main" id="{20E3CB1B-9AE9-010A-1FED-47C6DE3F3DF7}"/>
              </a:ext>
            </a:extLst>
          </p:cNvPr>
          <p:cNvPicPr>
            <a:picLocks noChangeAspect="1"/>
          </p:cNvPicPr>
          <p:nvPr/>
        </p:nvPicPr>
        <p:blipFill>
          <a:blip r:embed="rId4"/>
          <a:stretch>
            <a:fillRect/>
          </a:stretch>
        </p:blipFill>
        <p:spPr>
          <a:xfrm>
            <a:off x="7442755" y="3890707"/>
            <a:ext cx="3647810" cy="2902013"/>
          </a:xfrm>
          <a:prstGeom prst="rect">
            <a:avLst/>
          </a:prstGeom>
        </p:spPr>
      </p:pic>
      <p:sp>
        <p:nvSpPr>
          <p:cNvPr id="12" name="Rectangle 11">
            <a:extLst>
              <a:ext uri="{FF2B5EF4-FFF2-40B4-BE49-F238E27FC236}">
                <a16:creationId xmlns:a16="http://schemas.microsoft.com/office/drawing/2014/main" id="{D1253FAF-A1E3-A99C-C879-3906841F4B81}"/>
              </a:ext>
            </a:extLst>
          </p:cNvPr>
          <p:cNvSpPr/>
          <p:nvPr/>
        </p:nvSpPr>
        <p:spPr>
          <a:xfrm>
            <a:off x="799095" y="2471667"/>
            <a:ext cx="5296905" cy="29020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400" dirty="0">
                <a:solidFill>
                  <a:schemeClr val="tx1"/>
                </a:solidFill>
              </a:rPr>
              <a:t>There is a weak positive correlation between loan amount and interest rate for charged-off loans. This suggests that larger loans are slightly more likely to be charged off, possibly due to higher risk or difficulty in repayment.</a:t>
            </a:r>
          </a:p>
          <a:p>
            <a:pPr marL="342900" indent="-342900">
              <a:buFont typeface="Arial" panose="020B0604020202020204" pitchFamily="34" charset="0"/>
              <a:buChar char="•"/>
            </a:pPr>
            <a:r>
              <a:rPr lang="en-US" sz="1400" dirty="0">
                <a:solidFill>
                  <a:schemeClr val="tx1"/>
                </a:solidFill>
              </a:rPr>
              <a:t>There is a weak negative correlation between loan amount and annual income for charged-off loans. This suggests that borrowers with lower annual incomes are slightly more likely to have their loans charged off.</a:t>
            </a:r>
          </a:p>
        </p:txBody>
      </p:sp>
    </p:spTree>
    <p:extLst>
      <p:ext uri="{BB962C8B-B14F-4D97-AF65-F5344CB8AC3E}">
        <p14:creationId xmlns:p14="http://schemas.microsoft.com/office/powerpoint/2010/main" val="49098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0DF1E-CBCC-3170-733A-AD4761C5150E}"/>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DD5C7A8-72CA-04B7-1EDD-69DEACEB013C}"/>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04F9C9F-E031-A2B5-A8D9-9324979EE5D2}"/>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AFB0B6C1-7B3D-1BFD-D243-80A131F7ECB9}"/>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EF4EC21-EF24-7D9E-2CCD-5F2C518DEB27}"/>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430F2CBA-4BA3-1F28-9D9C-5E43F0067609}"/>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1FA94B71-735D-DDBC-DB33-1B6DA57515B1}"/>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BA959ADB-1F20-3DED-E76F-2AF440F0E855}"/>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cs typeface="Arial" panose="020B0604020202020204" pitchFamily="34" charset="0"/>
              </a:rPr>
              <a:t>Interest Rate, Grade and Sub-Grade</a:t>
            </a:r>
          </a:p>
        </p:txBody>
      </p:sp>
      <p:sp>
        <p:nvSpPr>
          <p:cNvPr id="20" name="Rectangle 19">
            <a:extLst>
              <a:ext uri="{FF2B5EF4-FFF2-40B4-BE49-F238E27FC236}">
                <a16:creationId xmlns:a16="http://schemas.microsoft.com/office/drawing/2014/main" id="{306DFAA1-5CF6-49FF-A99D-A8BAF02169BB}"/>
              </a:ext>
            </a:extLst>
          </p:cNvPr>
          <p:cNvSpPr/>
          <p:nvPr/>
        </p:nvSpPr>
        <p:spPr>
          <a:xfrm>
            <a:off x="612207" y="2550972"/>
            <a:ext cx="4668163" cy="31305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A strong positive correlation between loan grade and interest rate is evident. As the loan grade decreases (from A to G), the interest rate generally increases.</a:t>
            </a:r>
          </a:p>
          <a:p>
            <a:pPr marL="342900" indent="-342900">
              <a:buFont typeface="Arial" panose="020B0604020202020204" pitchFamily="34" charset="0"/>
              <a:buChar char="•"/>
            </a:pPr>
            <a:r>
              <a:rPr lang="en-US" sz="2000" dirty="0">
                <a:solidFill>
                  <a:schemeClr val="tx1"/>
                </a:solidFill>
              </a:rPr>
              <a:t>The sub-grade plot provides a more granular view. Within each grade, the interest rate tends to increase as the sub-grade letter moves further from A (e.g., A1 to A5).</a:t>
            </a:r>
          </a:p>
        </p:txBody>
      </p:sp>
      <p:pic>
        <p:nvPicPr>
          <p:cNvPr id="2" name="Picture 1">
            <a:extLst>
              <a:ext uri="{FF2B5EF4-FFF2-40B4-BE49-F238E27FC236}">
                <a16:creationId xmlns:a16="http://schemas.microsoft.com/office/drawing/2014/main" id="{094C48E6-C713-F86B-5C50-76265CFB9122}"/>
              </a:ext>
            </a:extLst>
          </p:cNvPr>
          <p:cNvPicPr>
            <a:picLocks noChangeAspect="1"/>
          </p:cNvPicPr>
          <p:nvPr/>
        </p:nvPicPr>
        <p:blipFill>
          <a:blip r:embed="rId3"/>
          <a:stretch>
            <a:fillRect/>
          </a:stretch>
        </p:blipFill>
        <p:spPr>
          <a:xfrm>
            <a:off x="6911631" y="593196"/>
            <a:ext cx="4063409" cy="3130541"/>
          </a:xfrm>
          <a:prstGeom prst="rect">
            <a:avLst/>
          </a:prstGeom>
        </p:spPr>
      </p:pic>
      <p:pic>
        <p:nvPicPr>
          <p:cNvPr id="3" name="Picture 2">
            <a:extLst>
              <a:ext uri="{FF2B5EF4-FFF2-40B4-BE49-F238E27FC236}">
                <a16:creationId xmlns:a16="http://schemas.microsoft.com/office/drawing/2014/main" id="{863E00D1-14CA-519B-8F82-973420A9E2C6}"/>
              </a:ext>
            </a:extLst>
          </p:cNvPr>
          <p:cNvPicPr>
            <a:picLocks noChangeAspect="1"/>
          </p:cNvPicPr>
          <p:nvPr/>
        </p:nvPicPr>
        <p:blipFill>
          <a:blip r:embed="rId4"/>
          <a:stretch>
            <a:fillRect/>
          </a:stretch>
        </p:blipFill>
        <p:spPr>
          <a:xfrm>
            <a:off x="6911631" y="3645927"/>
            <a:ext cx="4063409" cy="3097283"/>
          </a:xfrm>
          <a:prstGeom prst="rect">
            <a:avLst/>
          </a:prstGeom>
        </p:spPr>
      </p:pic>
    </p:spTree>
    <p:extLst>
      <p:ext uri="{BB962C8B-B14F-4D97-AF65-F5344CB8AC3E}">
        <p14:creationId xmlns:p14="http://schemas.microsoft.com/office/powerpoint/2010/main" val="3038145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8385D-46EC-0EB3-0151-54C7BD039A65}"/>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1EFC7D09-E7D5-6583-CF8A-88FD479267B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4DFE9163-FC93-AD9E-26B5-3CE72A58BAEF}"/>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95C1B12D-7AF3-F38F-5FDE-66300D620919}"/>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21136224-ABFD-E4BD-23B6-FF7FDD3FFC55}"/>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A3AA409E-441B-0133-9404-B7482277144F}"/>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62764A91-1C36-A6F7-CE64-D2C542750826}"/>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02717557-B317-E761-AFB5-F9E3D6BE7786}"/>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Default Ratio against term and purpose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D08EFC0C-59F8-C50D-957B-C915715081D2}"/>
              </a:ext>
            </a:extLst>
          </p:cNvPr>
          <p:cNvSpPr/>
          <p:nvPr/>
        </p:nvSpPr>
        <p:spPr>
          <a:xfrm>
            <a:off x="1280034" y="2613851"/>
            <a:ext cx="4259529" cy="31170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b="0" dirty="0">
                <a:solidFill>
                  <a:srgbClr val="000000"/>
                </a:solidFill>
                <a:effectLst/>
                <a:latin typeface="Menlo" panose="020B0609030804020204" pitchFamily="49" charset="0"/>
              </a:rPr>
              <a:t>There seems to be a slight positive correlation between DTI (Debt-to-Income Ratio) and Loan Amount. This suggests that borrowers with higher DTI might tend to borrow larger amounts.</a:t>
            </a:r>
          </a:p>
          <a:p>
            <a:pPr marL="342900" indent="-342900">
              <a:buFont typeface="Arial" panose="020B0604020202020204" pitchFamily="34" charset="0"/>
              <a:buChar char="•"/>
            </a:pPr>
            <a:endParaRPr lang="en-US" sz="2000" dirty="0">
              <a:solidFill>
                <a:schemeClr val="tx1"/>
              </a:solidFill>
            </a:endParaRPr>
          </a:p>
        </p:txBody>
      </p:sp>
      <p:pic>
        <p:nvPicPr>
          <p:cNvPr id="2" name="Picture 1">
            <a:extLst>
              <a:ext uri="{FF2B5EF4-FFF2-40B4-BE49-F238E27FC236}">
                <a16:creationId xmlns:a16="http://schemas.microsoft.com/office/drawing/2014/main" id="{341BEA2C-CC47-EE22-451D-5739E28B7525}"/>
              </a:ext>
            </a:extLst>
          </p:cNvPr>
          <p:cNvPicPr>
            <a:picLocks noChangeAspect="1"/>
          </p:cNvPicPr>
          <p:nvPr/>
        </p:nvPicPr>
        <p:blipFill>
          <a:blip r:embed="rId3"/>
          <a:stretch>
            <a:fillRect/>
          </a:stretch>
        </p:blipFill>
        <p:spPr>
          <a:xfrm>
            <a:off x="5718544" y="1340138"/>
            <a:ext cx="5951478" cy="4650110"/>
          </a:xfrm>
          <a:prstGeom prst="rect">
            <a:avLst/>
          </a:prstGeom>
        </p:spPr>
      </p:pic>
    </p:spTree>
    <p:extLst>
      <p:ext uri="{BB962C8B-B14F-4D97-AF65-F5344CB8AC3E}">
        <p14:creationId xmlns:p14="http://schemas.microsoft.com/office/powerpoint/2010/main" val="3662825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EDD99-DB73-2A4C-E90E-F95EF689833D}"/>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FFE2E38F-0003-AF32-B5BC-2D044ABB20C6}"/>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40376B0C-1554-0C83-4201-434F34DBB263}"/>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8C15D67F-D947-1491-6316-87091248CD5F}"/>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F3991D04-5117-0C61-6733-C7DE546DB9F1}"/>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81377A7A-D63E-CD37-1967-FB265164F60B}"/>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3B42A9AE-860C-285E-4999-9B647B8F66B6}"/>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49D3A320-F352-EE8A-D8FA-6A4577C8B354}"/>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 Status against interest rate and purpose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18C03E56-D271-24CE-D9C3-C3621BC05406}"/>
              </a:ext>
            </a:extLst>
          </p:cNvPr>
          <p:cNvSpPr/>
          <p:nvPr/>
        </p:nvSpPr>
        <p:spPr>
          <a:xfrm>
            <a:off x="521978" y="2799340"/>
            <a:ext cx="4741138" cy="29985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1400" b="0" dirty="0">
                <a:solidFill>
                  <a:srgbClr val="000000"/>
                </a:solidFill>
                <a:effectLst/>
                <a:latin typeface="Menlo" panose="020B0609030804020204" pitchFamily="49" charset="0"/>
              </a:rPr>
              <a:t>The plot shows a general upward trend in the average loan amount over the years from 2007 to 2011.</a:t>
            </a:r>
          </a:p>
          <a:p>
            <a:pPr marL="342900" indent="-342900">
              <a:buFont typeface="Arial" panose="020B0604020202020204" pitchFamily="34" charset="0"/>
              <a:buChar char="•"/>
            </a:pPr>
            <a:r>
              <a:rPr lang="en-IN" sz="1400" b="0" dirty="0">
                <a:solidFill>
                  <a:srgbClr val="000000"/>
                </a:solidFill>
                <a:effectLst/>
                <a:latin typeface="Menlo" panose="020B0609030804020204" pitchFamily="49" charset="0"/>
              </a:rPr>
              <a:t>The plot shows some fluctuations in the average loan amount across months. There is a noticeable increase in the average loan amount towards the end of the year.</a:t>
            </a:r>
          </a:p>
          <a:p>
            <a:pPr marL="342900" indent="-342900">
              <a:buFont typeface="Arial" panose="020B0604020202020204" pitchFamily="34" charset="0"/>
              <a:buChar char="•"/>
            </a:pPr>
            <a:endParaRPr lang="en-US" sz="1400" i="1" dirty="0">
              <a:solidFill>
                <a:schemeClr val="tx1"/>
              </a:solidFill>
            </a:endParaRPr>
          </a:p>
        </p:txBody>
      </p:sp>
      <p:pic>
        <p:nvPicPr>
          <p:cNvPr id="2" name="Picture 1">
            <a:extLst>
              <a:ext uri="{FF2B5EF4-FFF2-40B4-BE49-F238E27FC236}">
                <a16:creationId xmlns:a16="http://schemas.microsoft.com/office/drawing/2014/main" id="{126F6EDD-E03E-EFA9-A50B-F18871E9747A}"/>
              </a:ext>
            </a:extLst>
          </p:cNvPr>
          <p:cNvPicPr>
            <a:picLocks noChangeAspect="1"/>
          </p:cNvPicPr>
          <p:nvPr/>
        </p:nvPicPr>
        <p:blipFill>
          <a:blip r:embed="rId3"/>
          <a:stretch>
            <a:fillRect/>
          </a:stretch>
        </p:blipFill>
        <p:spPr>
          <a:xfrm>
            <a:off x="7334386" y="863845"/>
            <a:ext cx="3591641" cy="2679170"/>
          </a:xfrm>
          <a:prstGeom prst="rect">
            <a:avLst/>
          </a:prstGeom>
        </p:spPr>
      </p:pic>
      <p:pic>
        <p:nvPicPr>
          <p:cNvPr id="3" name="Picture 2">
            <a:extLst>
              <a:ext uri="{FF2B5EF4-FFF2-40B4-BE49-F238E27FC236}">
                <a16:creationId xmlns:a16="http://schemas.microsoft.com/office/drawing/2014/main" id="{03160530-2FC5-55E3-E21C-D678D9DA4D73}"/>
              </a:ext>
            </a:extLst>
          </p:cNvPr>
          <p:cNvPicPr>
            <a:picLocks noChangeAspect="1"/>
          </p:cNvPicPr>
          <p:nvPr/>
        </p:nvPicPr>
        <p:blipFill>
          <a:blip r:embed="rId4"/>
          <a:stretch>
            <a:fillRect/>
          </a:stretch>
        </p:blipFill>
        <p:spPr>
          <a:xfrm>
            <a:off x="7334386" y="3726083"/>
            <a:ext cx="3886200" cy="2998544"/>
          </a:xfrm>
          <a:prstGeom prst="rect">
            <a:avLst/>
          </a:prstGeom>
        </p:spPr>
      </p:pic>
    </p:spTree>
    <p:extLst>
      <p:ext uri="{BB962C8B-B14F-4D97-AF65-F5344CB8AC3E}">
        <p14:creationId xmlns:p14="http://schemas.microsoft.com/office/powerpoint/2010/main" val="304441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11FE9-BD97-7BC6-4FD1-808E6CD47CB3}"/>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0AC1F1F-1EDA-ED87-C37F-232E56F5134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a:t>
            </a:r>
          </a:p>
        </p:txBody>
      </p:sp>
      <p:sp>
        <p:nvSpPr>
          <p:cNvPr id="5" name="Oval 8">
            <a:extLst>
              <a:ext uri="{FF2B5EF4-FFF2-40B4-BE49-F238E27FC236}">
                <a16:creationId xmlns:a16="http://schemas.microsoft.com/office/drawing/2014/main" id="{B66617AE-7EC9-F586-AABA-B836DEFD5D31}"/>
              </a:ext>
            </a:extLst>
          </p:cNvPr>
          <p:cNvSpPr>
            <a:spLocks noChangeArrowheads="1"/>
          </p:cNvSpPr>
          <p:nvPr/>
        </p:nvSpPr>
        <p:spPr bwMode="auto">
          <a:xfrm rot="5400000">
            <a:off x="768478" y="2128034"/>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59D39BBE-FF0F-0A5E-8749-BEC07A0AFF5B}"/>
              </a:ext>
            </a:extLst>
          </p:cNvPr>
          <p:cNvSpPr>
            <a:spLocks noEditPoints="1"/>
          </p:cNvSpPr>
          <p:nvPr/>
        </p:nvSpPr>
        <p:spPr bwMode="auto">
          <a:xfrm rot="5400000">
            <a:off x="217209" y="1362805"/>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312105D7-7FAE-F9D6-1CC7-AD88F657C317}"/>
              </a:ext>
            </a:extLst>
          </p:cNvPr>
          <p:cNvSpPr>
            <a:spLocks/>
          </p:cNvSpPr>
          <p:nvPr/>
        </p:nvSpPr>
        <p:spPr bwMode="auto">
          <a:xfrm rot="5400000">
            <a:off x="357772" y="1342952"/>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2664257-6BF7-95BD-9DB3-25828A2F7372}"/>
              </a:ext>
            </a:extLst>
          </p:cNvPr>
          <p:cNvPicPr>
            <a:picLocks noChangeAspect="1"/>
          </p:cNvPicPr>
          <p:nvPr/>
        </p:nvPicPr>
        <p:blipFill>
          <a:blip r:embed="rId2"/>
          <a:srcRect/>
          <a:stretch/>
        </p:blipFill>
        <p:spPr>
          <a:xfrm>
            <a:off x="521978" y="1474437"/>
            <a:ext cx="413500" cy="365567"/>
          </a:xfrm>
          <a:prstGeom prst="rect">
            <a:avLst/>
          </a:prstGeom>
        </p:spPr>
      </p:pic>
      <p:sp>
        <p:nvSpPr>
          <p:cNvPr id="9" name="TextBox 8">
            <a:extLst>
              <a:ext uri="{FF2B5EF4-FFF2-40B4-BE49-F238E27FC236}">
                <a16:creationId xmlns:a16="http://schemas.microsoft.com/office/drawing/2014/main" id="{4BEC4AEF-58B9-FAA2-9DFB-4B20137F4DDE}"/>
              </a:ext>
            </a:extLst>
          </p:cNvPr>
          <p:cNvSpPr txBox="1"/>
          <p:nvPr/>
        </p:nvSpPr>
        <p:spPr>
          <a:xfrm>
            <a:off x="1280034" y="1484319"/>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9BEDFDE3-4D86-291D-7FE5-CB85FE2C7F16}"/>
              </a:ext>
            </a:extLst>
          </p:cNvPr>
          <p:cNvSpPr txBox="1"/>
          <p:nvPr/>
        </p:nvSpPr>
        <p:spPr>
          <a:xfrm>
            <a:off x="420335" y="674364"/>
            <a:ext cx="10036750" cy="523220"/>
          </a:xfrm>
          <a:prstGeom prst="rect">
            <a:avLst/>
          </a:prstGeom>
          <a:noFill/>
        </p:spPr>
        <p:txBody>
          <a:bodyPr wrap="square">
            <a:spAutoFit/>
          </a:bodyPr>
          <a:lstStyle/>
          <a:p>
            <a:pPr defTabSz="685715" fontAlgn="base">
              <a:buClr>
                <a:srgbClr val="231F20"/>
              </a:buClr>
              <a:defRPr/>
            </a:pPr>
            <a:r>
              <a:rPr lang="en-IN" sz="2800" dirty="0"/>
              <a:t>Grade </a:t>
            </a:r>
            <a:r>
              <a:rPr lang="en-IN" sz="2800" dirty="0">
                <a:effectLst/>
              </a:rPr>
              <a:t>against interest rate for each loan status</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EDC45703-3416-F111-010E-A2ABF541771D}"/>
              </a:ext>
            </a:extLst>
          </p:cNvPr>
          <p:cNvSpPr/>
          <p:nvPr/>
        </p:nvSpPr>
        <p:spPr>
          <a:xfrm>
            <a:off x="768661" y="2580021"/>
            <a:ext cx="5727831" cy="25448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IN" b="0" dirty="0">
                <a:solidFill>
                  <a:srgbClr val="000000"/>
                </a:solidFill>
                <a:effectLst/>
                <a:latin typeface="Menlo" panose="020B0609030804020204" pitchFamily="49" charset="0"/>
              </a:rPr>
              <a:t>The box plot shows that certain loan purposes are associated with higher loan amounts. For instance, loans for "</a:t>
            </a:r>
            <a:r>
              <a:rPr lang="en-IN" b="0" dirty="0" err="1">
                <a:solidFill>
                  <a:srgbClr val="000000"/>
                </a:solidFill>
                <a:effectLst/>
                <a:latin typeface="Menlo" panose="020B0609030804020204" pitchFamily="49" charset="0"/>
              </a:rPr>
              <a:t>small_business</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home_improvement</a:t>
            </a:r>
            <a:r>
              <a:rPr lang="en-IN" b="0" dirty="0">
                <a:solidFill>
                  <a:srgbClr val="000000"/>
                </a:solidFill>
                <a:effectLst/>
                <a:latin typeface="Menlo" panose="020B0609030804020204" pitchFamily="49" charset="0"/>
              </a:rPr>
              <a:t>," and "house" tend to have higher loan amounts compared to purposes like "</a:t>
            </a:r>
            <a:r>
              <a:rPr lang="en-IN" b="0" dirty="0" err="1">
                <a:solidFill>
                  <a:srgbClr val="000000"/>
                </a:solidFill>
                <a:effectLst/>
                <a:latin typeface="Menlo" panose="020B0609030804020204" pitchFamily="49" charset="0"/>
              </a:rPr>
              <a:t>credit_card</a:t>
            </a:r>
            <a:r>
              <a:rPr lang="en-IN" b="0" dirty="0">
                <a:solidFill>
                  <a:srgbClr val="000000"/>
                </a:solidFill>
                <a:effectLst/>
                <a:latin typeface="Menlo" panose="020B0609030804020204" pitchFamily="49" charset="0"/>
              </a:rPr>
              <a:t>" or "moving."</a:t>
            </a:r>
          </a:p>
          <a:p>
            <a:pPr marL="342900" indent="-342900">
              <a:buFont typeface="Arial" panose="020B0604020202020204" pitchFamily="34" charset="0"/>
              <a:buChar char="•"/>
            </a:pPr>
            <a:endParaRPr lang="en-US" dirty="0">
              <a:solidFill>
                <a:schemeClr val="tx1"/>
              </a:solidFill>
            </a:endParaRPr>
          </a:p>
        </p:txBody>
      </p:sp>
      <p:pic>
        <p:nvPicPr>
          <p:cNvPr id="2" name="Picture 1">
            <a:extLst>
              <a:ext uri="{FF2B5EF4-FFF2-40B4-BE49-F238E27FC236}">
                <a16:creationId xmlns:a16="http://schemas.microsoft.com/office/drawing/2014/main" id="{C635DA7A-673D-3476-57B4-07A5475C3107}"/>
              </a:ext>
            </a:extLst>
          </p:cNvPr>
          <p:cNvPicPr>
            <a:picLocks noChangeAspect="1"/>
          </p:cNvPicPr>
          <p:nvPr/>
        </p:nvPicPr>
        <p:blipFill>
          <a:blip r:embed="rId3"/>
          <a:stretch>
            <a:fillRect/>
          </a:stretch>
        </p:blipFill>
        <p:spPr>
          <a:xfrm>
            <a:off x="6740810" y="935974"/>
            <a:ext cx="5151470" cy="4850092"/>
          </a:xfrm>
          <a:prstGeom prst="rect">
            <a:avLst/>
          </a:prstGeom>
        </p:spPr>
      </p:pic>
    </p:spTree>
    <p:extLst>
      <p:ext uri="{BB962C8B-B14F-4D97-AF65-F5344CB8AC3E}">
        <p14:creationId xmlns:p14="http://schemas.microsoft.com/office/powerpoint/2010/main" val="3818557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DA9B0B-8580-F78E-FC8E-9FC0006FBBE4}"/>
              </a:ext>
            </a:extLst>
          </p:cNvPr>
          <p:cNvSpPr txBox="1">
            <a:spLocks/>
          </p:cNvSpPr>
          <p:nvPr/>
        </p:nvSpPr>
        <p:spPr>
          <a:xfrm>
            <a:off x="481202" y="325321"/>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Contents</a:t>
            </a:r>
          </a:p>
        </p:txBody>
      </p:sp>
      <p:sp>
        <p:nvSpPr>
          <p:cNvPr id="59" name="TextBox 58">
            <a:extLst>
              <a:ext uri="{FF2B5EF4-FFF2-40B4-BE49-F238E27FC236}">
                <a16:creationId xmlns:a16="http://schemas.microsoft.com/office/drawing/2014/main" id="{E5FF9075-7B34-33F6-F426-1ABA3EA9E286}"/>
              </a:ext>
            </a:extLst>
          </p:cNvPr>
          <p:cNvSpPr txBox="1"/>
          <p:nvPr/>
        </p:nvSpPr>
        <p:spPr>
          <a:xfrm>
            <a:off x="995556" y="2667505"/>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02</a:t>
            </a:r>
          </a:p>
        </p:txBody>
      </p:sp>
      <p:sp>
        <p:nvSpPr>
          <p:cNvPr id="60" name="Rectangle 59">
            <a:extLst>
              <a:ext uri="{FF2B5EF4-FFF2-40B4-BE49-F238E27FC236}">
                <a16:creationId xmlns:a16="http://schemas.microsoft.com/office/drawing/2014/main" id="{794DF344-AB9E-1B60-1CF7-A4D101922A68}"/>
              </a:ext>
            </a:extLst>
          </p:cNvPr>
          <p:cNvSpPr/>
          <p:nvPr/>
        </p:nvSpPr>
        <p:spPr bwMode="auto">
          <a:xfrm>
            <a:off x="1607633" y="2667505"/>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61" name="Rectangle 60">
            <a:extLst>
              <a:ext uri="{FF2B5EF4-FFF2-40B4-BE49-F238E27FC236}">
                <a16:creationId xmlns:a16="http://schemas.microsoft.com/office/drawing/2014/main" id="{CC0D423F-9511-C39F-9A34-CF9A4268D312}"/>
              </a:ext>
            </a:extLst>
          </p:cNvPr>
          <p:cNvSpPr/>
          <p:nvPr/>
        </p:nvSpPr>
        <p:spPr>
          <a:xfrm>
            <a:off x="1680980" y="2667505"/>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Analysis Approach</a:t>
            </a:r>
          </a:p>
        </p:txBody>
      </p:sp>
      <p:sp>
        <p:nvSpPr>
          <p:cNvPr id="62" name="TextBox 61">
            <a:extLst>
              <a:ext uri="{FF2B5EF4-FFF2-40B4-BE49-F238E27FC236}">
                <a16:creationId xmlns:a16="http://schemas.microsoft.com/office/drawing/2014/main" id="{D924F2FD-5598-4D8F-61E9-9EEF1F6A9179}"/>
              </a:ext>
            </a:extLst>
          </p:cNvPr>
          <p:cNvSpPr txBox="1"/>
          <p:nvPr/>
        </p:nvSpPr>
        <p:spPr>
          <a:xfrm>
            <a:off x="995556" y="1540333"/>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01</a:t>
            </a:r>
          </a:p>
        </p:txBody>
      </p:sp>
      <p:sp>
        <p:nvSpPr>
          <p:cNvPr id="63" name="Rectangle 62">
            <a:extLst>
              <a:ext uri="{FF2B5EF4-FFF2-40B4-BE49-F238E27FC236}">
                <a16:creationId xmlns:a16="http://schemas.microsoft.com/office/drawing/2014/main" id="{7BC1C85C-94F6-862D-7407-53F9A0962960}"/>
              </a:ext>
            </a:extLst>
          </p:cNvPr>
          <p:cNvSpPr/>
          <p:nvPr/>
        </p:nvSpPr>
        <p:spPr bwMode="auto">
          <a:xfrm>
            <a:off x="1607633" y="1540333"/>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64" name="Rectangle 63">
            <a:extLst>
              <a:ext uri="{FF2B5EF4-FFF2-40B4-BE49-F238E27FC236}">
                <a16:creationId xmlns:a16="http://schemas.microsoft.com/office/drawing/2014/main" id="{DC884F35-638D-BAD4-03D4-ABE9DB8DAE00}"/>
              </a:ext>
            </a:extLst>
          </p:cNvPr>
          <p:cNvSpPr/>
          <p:nvPr/>
        </p:nvSpPr>
        <p:spPr>
          <a:xfrm>
            <a:off x="1680980" y="1540333"/>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Introduction</a:t>
            </a:r>
          </a:p>
        </p:txBody>
      </p:sp>
      <p:sp>
        <p:nvSpPr>
          <p:cNvPr id="65" name="TextBox 64">
            <a:extLst>
              <a:ext uri="{FF2B5EF4-FFF2-40B4-BE49-F238E27FC236}">
                <a16:creationId xmlns:a16="http://schemas.microsoft.com/office/drawing/2014/main" id="{CC1483F9-E237-5206-0CE9-EF3351AC77F6}"/>
              </a:ext>
            </a:extLst>
          </p:cNvPr>
          <p:cNvSpPr txBox="1"/>
          <p:nvPr/>
        </p:nvSpPr>
        <p:spPr>
          <a:xfrm>
            <a:off x="6261316" y="1503619"/>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05</a:t>
            </a:r>
          </a:p>
        </p:txBody>
      </p:sp>
      <p:sp>
        <p:nvSpPr>
          <p:cNvPr id="66" name="Rectangle 65">
            <a:extLst>
              <a:ext uri="{FF2B5EF4-FFF2-40B4-BE49-F238E27FC236}">
                <a16:creationId xmlns:a16="http://schemas.microsoft.com/office/drawing/2014/main" id="{A9FE6E16-10A2-B0CD-2003-9064348C397D}"/>
              </a:ext>
            </a:extLst>
          </p:cNvPr>
          <p:cNvSpPr/>
          <p:nvPr/>
        </p:nvSpPr>
        <p:spPr bwMode="auto">
          <a:xfrm>
            <a:off x="6873393" y="1503619"/>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67" name="Rectangle 66">
            <a:extLst>
              <a:ext uri="{FF2B5EF4-FFF2-40B4-BE49-F238E27FC236}">
                <a16:creationId xmlns:a16="http://schemas.microsoft.com/office/drawing/2014/main" id="{3ECE3E18-E7A1-8783-AF46-1AE16862DC26}"/>
              </a:ext>
            </a:extLst>
          </p:cNvPr>
          <p:cNvSpPr/>
          <p:nvPr/>
        </p:nvSpPr>
        <p:spPr>
          <a:xfrm>
            <a:off x="6954355" y="1503619"/>
            <a:ext cx="4266135" cy="365760"/>
          </a:xfrm>
          <a:prstGeom prst="rect">
            <a:avLst/>
          </a:prstGeom>
        </p:spPr>
        <p:txBody>
          <a:bodyPr wrap="none" lIns="91440" tIns="44450" rIns="44450" bIns="44450" anchor="ctr">
            <a:noAutofit/>
          </a:bodyPr>
          <a:lstStyle/>
          <a:p>
            <a:r>
              <a:rPr lang="en-US" sz="2800" dirty="0"/>
              <a:t>UNIVARIATE Analysis</a:t>
            </a:r>
            <a:endParaRPr lang="en-US" sz="2800" dirty="0">
              <a:cs typeface="Arial" panose="020B0604020202020204" pitchFamily="34" charset="0"/>
            </a:endParaRPr>
          </a:p>
        </p:txBody>
      </p:sp>
      <p:sp>
        <p:nvSpPr>
          <p:cNvPr id="68" name="TextBox 67">
            <a:extLst>
              <a:ext uri="{FF2B5EF4-FFF2-40B4-BE49-F238E27FC236}">
                <a16:creationId xmlns:a16="http://schemas.microsoft.com/office/drawing/2014/main" id="{C4FFB9E6-E0D1-BD4F-09FA-3D5D66207895}"/>
              </a:ext>
            </a:extLst>
          </p:cNvPr>
          <p:cNvSpPr txBox="1"/>
          <p:nvPr/>
        </p:nvSpPr>
        <p:spPr>
          <a:xfrm>
            <a:off x="1209877" y="3823238"/>
            <a:ext cx="449202"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03</a:t>
            </a:r>
          </a:p>
        </p:txBody>
      </p:sp>
      <p:sp>
        <p:nvSpPr>
          <p:cNvPr id="69" name="Rectangle 68">
            <a:extLst>
              <a:ext uri="{FF2B5EF4-FFF2-40B4-BE49-F238E27FC236}">
                <a16:creationId xmlns:a16="http://schemas.microsoft.com/office/drawing/2014/main" id="{2FBCC0FE-569F-84AA-7C79-407706970AC0}"/>
              </a:ext>
            </a:extLst>
          </p:cNvPr>
          <p:cNvSpPr/>
          <p:nvPr/>
        </p:nvSpPr>
        <p:spPr bwMode="auto">
          <a:xfrm>
            <a:off x="1607633" y="3823238"/>
            <a:ext cx="45719"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0" name="Rectangle 69">
            <a:extLst>
              <a:ext uri="{FF2B5EF4-FFF2-40B4-BE49-F238E27FC236}">
                <a16:creationId xmlns:a16="http://schemas.microsoft.com/office/drawing/2014/main" id="{6216146A-3D77-C660-6256-71FCD193C3EE}"/>
              </a:ext>
            </a:extLst>
          </p:cNvPr>
          <p:cNvSpPr/>
          <p:nvPr/>
        </p:nvSpPr>
        <p:spPr>
          <a:xfrm>
            <a:off x="1680980" y="2470207"/>
            <a:ext cx="8591931" cy="365760"/>
          </a:xfrm>
          <a:prstGeom prst="rect">
            <a:avLst/>
          </a:prstGeom>
        </p:spPr>
        <p:txBody>
          <a:bodyPr wrap="square" lIns="91440" tIns="44450" rIns="44450" bIns="44450" anchor="ctr">
            <a:noAutofit/>
          </a:body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lumMod val="85000"/>
                </a:srgbClr>
              </a:solidFill>
              <a:effectLst/>
              <a:uLnTx/>
              <a:uFillTx/>
              <a:latin typeface="Arial"/>
              <a:ea typeface="+mn-ea"/>
              <a:cs typeface="Calibri" panose="020F0502020204030204" pitchFamily="34" charset="0"/>
            </a:endParaRPr>
          </a:p>
        </p:txBody>
      </p:sp>
      <p:sp>
        <p:nvSpPr>
          <p:cNvPr id="71" name="Rectangle 70">
            <a:extLst>
              <a:ext uri="{FF2B5EF4-FFF2-40B4-BE49-F238E27FC236}">
                <a16:creationId xmlns:a16="http://schemas.microsoft.com/office/drawing/2014/main" id="{B8B6EA9D-E057-9B6D-9A73-9A967244D575}"/>
              </a:ext>
            </a:extLst>
          </p:cNvPr>
          <p:cNvSpPr/>
          <p:nvPr/>
        </p:nvSpPr>
        <p:spPr>
          <a:xfrm>
            <a:off x="1680979" y="3823238"/>
            <a:ext cx="4266135" cy="365760"/>
          </a:xfrm>
          <a:prstGeom prst="rect">
            <a:avLst/>
          </a:prstGeom>
        </p:spPr>
        <p:txBody>
          <a:bodyPr wrap="none" lIns="91440" tIns="44450" rIns="44450" bIns="44450" anchor="ctr">
            <a:noAutofit/>
          </a:bodyPr>
          <a:lstStyle/>
          <a:p>
            <a:r>
              <a:rPr lang="en-US" sz="2800" dirty="0"/>
              <a:t>Data Understanding</a:t>
            </a:r>
            <a:endParaRPr lang="en-US" sz="2800" dirty="0">
              <a:cs typeface="Arial" panose="020B0604020202020204" pitchFamily="34" charset="0"/>
            </a:endParaRPr>
          </a:p>
        </p:txBody>
      </p:sp>
      <p:sp>
        <p:nvSpPr>
          <p:cNvPr id="72" name="TextBox 71">
            <a:extLst>
              <a:ext uri="{FF2B5EF4-FFF2-40B4-BE49-F238E27FC236}">
                <a16:creationId xmlns:a16="http://schemas.microsoft.com/office/drawing/2014/main" id="{AF0A54DA-5F70-DD6A-5B1A-71FBCAFE80B0}"/>
              </a:ext>
            </a:extLst>
          </p:cNvPr>
          <p:cNvSpPr txBox="1"/>
          <p:nvPr/>
        </p:nvSpPr>
        <p:spPr>
          <a:xfrm>
            <a:off x="6248280" y="3838627"/>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07</a:t>
            </a:r>
          </a:p>
        </p:txBody>
      </p:sp>
      <p:sp>
        <p:nvSpPr>
          <p:cNvPr id="73" name="Rectangle 72">
            <a:extLst>
              <a:ext uri="{FF2B5EF4-FFF2-40B4-BE49-F238E27FC236}">
                <a16:creationId xmlns:a16="http://schemas.microsoft.com/office/drawing/2014/main" id="{CF8FC316-CD87-C5CF-7242-76424D0FAC90}"/>
              </a:ext>
            </a:extLst>
          </p:cNvPr>
          <p:cNvSpPr/>
          <p:nvPr/>
        </p:nvSpPr>
        <p:spPr bwMode="auto">
          <a:xfrm>
            <a:off x="6860357" y="3838627"/>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4" name="Rectangle 73">
            <a:extLst>
              <a:ext uri="{FF2B5EF4-FFF2-40B4-BE49-F238E27FC236}">
                <a16:creationId xmlns:a16="http://schemas.microsoft.com/office/drawing/2014/main" id="{750AB9BE-565C-3A64-2ED8-4FF0D9D530D6}"/>
              </a:ext>
            </a:extLst>
          </p:cNvPr>
          <p:cNvSpPr/>
          <p:nvPr/>
        </p:nvSpPr>
        <p:spPr>
          <a:xfrm>
            <a:off x="6933704" y="3838627"/>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MULTIVARIATE Analysis</a:t>
            </a:r>
          </a:p>
        </p:txBody>
      </p:sp>
      <p:sp>
        <p:nvSpPr>
          <p:cNvPr id="75" name="TextBox 74">
            <a:extLst>
              <a:ext uri="{FF2B5EF4-FFF2-40B4-BE49-F238E27FC236}">
                <a16:creationId xmlns:a16="http://schemas.microsoft.com/office/drawing/2014/main" id="{CAE9914E-7CA8-336D-0E30-24734F81098F}"/>
              </a:ext>
            </a:extLst>
          </p:cNvPr>
          <p:cNvSpPr txBox="1"/>
          <p:nvPr/>
        </p:nvSpPr>
        <p:spPr>
          <a:xfrm>
            <a:off x="6248280" y="2675850"/>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06</a:t>
            </a:r>
          </a:p>
        </p:txBody>
      </p:sp>
      <p:sp>
        <p:nvSpPr>
          <p:cNvPr id="76" name="Rectangle 75">
            <a:extLst>
              <a:ext uri="{FF2B5EF4-FFF2-40B4-BE49-F238E27FC236}">
                <a16:creationId xmlns:a16="http://schemas.microsoft.com/office/drawing/2014/main" id="{3CBB3FE1-F425-C128-969E-BD0B8F7AA587}"/>
              </a:ext>
            </a:extLst>
          </p:cNvPr>
          <p:cNvSpPr/>
          <p:nvPr/>
        </p:nvSpPr>
        <p:spPr bwMode="auto">
          <a:xfrm>
            <a:off x="6860357" y="2675850"/>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77" name="Rectangle 76">
            <a:extLst>
              <a:ext uri="{FF2B5EF4-FFF2-40B4-BE49-F238E27FC236}">
                <a16:creationId xmlns:a16="http://schemas.microsoft.com/office/drawing/2014/main" id="{48AD20F6-DAF6-FC55-2B77-2B4AF3E51E5D}"/>
              </a:ext>
            </a:extLst>
          </p:cNvPr>
          <p:cNvSpPr/>
          <p:nvPr/>
        </p:nvSpPr>
        <p:spPr>
          <a:xfrm>
            <a:off x="6933704" y="2675850"/>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BIVARIATE Analysis</a:t>
            </a:r>
          </a:p>
        </p:txBody>
      </p:sp>
      <p:sp>
        <p:nvSpPr>
          <p:cNvPr id="78" name="TextBox 77">
            <a:extLst>
              <a:ext uri="{FF2B5EF4-FFF2-40B4-BE49-F238E27FC236}">
                <a16:creationId xmlns:a16="http://schemas.microsoft.com/office/drawing/2014/main" id="{1718DCFF-BD8A-F4D9-925D-B780DC917D35}"/>
              </a:ext>
            </a:extLst>
          </p:cNvPr>
          <p:cNvSpPr txBox="1"/>
          <p:nvPr/>
        </p:nvSpPr>
        <p:spPr>
          <a:xfrm>
            <a:off x="995556" y="4973264"/>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04</a:t>
            </a:r>
          </a:p>
        </p:txBody>
      </p:sp>
      <p:sp>
        <p:nvSpPr>
          <p:cNvPr id="79" name="Rectangle 78">
            <a:extLst>
              <a:ext uri="{FF2B5EF4-FFF2-40B4-BE49-F238E27FC236}">
                <a16:creationId xmlns:a16="http://schemas.microsoft.com/office/drawing/2014/main" id="{02383903-DFC1-CA65-8FEB-6A511D042D90}"/>
              </a:ext>
            </a:extLst>
          </p:cNvPr>
          <p:cNvSpPr/>
          <p:nvPr/>
        </p:nvSpPr>
        <p:spPr bwMode="auto">
          <a:xfrm>
            <a:off x="1607633" y="4973264"/>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80" name="Rectangle 79">
            <a:extLst>
              <a:ext uri="{FF2B5EF4-FFF2-40B4-BE49-F238E27FC236}">
                <a16:creationId xmlns:a16="http://schemas.microsoft.com/office/drawing/2014/main" id="{21683732-A4DA-37FA-B5F7-1CF0A8CEC593}"/>
              </a:ext>
            </a:extLst>
          </p:cNvPr>
          <p:cNvSpPr/>
          <p:nvPr/>
        </p:nvSpPr>
        <p:spPr>
          <a:xfrm>
            <a:off x="1688595" y="4973264"/>
            <a:ext cx="4266135" cy="365760"/>
          </a:xfrm>
          <a:prstGeom prst="rect">
            <a:avLst/>
          </a:prstGeom>
        </p:spPr>
        <p:txBody>
          <a:bodyPr wrap="none" lIns="91440" tIns="44450" rIns="44450" bIns="44450" anchor="ctr">
            <a:noAutofit/>
          </a:bodyPr>
          <a:lstStyle/>
          <a:p>
            <a:r>
              <a:rPr lang="en-US" sz="2800" dirty="0"/>
              <a:t>Data Preparation</a:t>
            </a:r>
            <a:endParaRPr lang="en-US" sz="2800" dirty="0">
              <a:cs typeface="Arial" panose="020B0604020202020204" pitchFamily="34" charset="0"/>
            </a:endParaRPr>
          </a:p>
        </p:txBody>
      </p:sp>
      <p:sp>
        <p:nvSpPr>
          <p:cNvPr id="103" name="TextBox 102">
            <a:extLst>
              <a:ext uri="{FF2B5EF4-FFF2-40B4-BE49-F238E27FC236}">
                <a16:creationId xmlns:a16="http://schemas.microsoft.com/office/drawing/2014/main" id="{D2CE4315-0E6F-DB0C-79EB-BB95416F7100}"/>
              </a:ext>
            </a:extLst>
          </p:cNvPr>
          <p:cNvSpPr txBox="1"/>
          <p:nvPr/>
        </p:nvSpPr>
        <p:spPr>
          <a:xfrm>
            <a:off x="6268931" y="4991732"/>
            <a:ext cx="904685" cy="365760"/>
          </a:xfrm>
          <a:prstGeom prst="rect">
            <a:avLst/>
          </a:prstGeom>
          <a:noFill/>
        </p:spPr>
        <p:txBody>
          <a:bodyPr wrap="non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1">
                    <a:lumMod val="25000"/>
                    <a:lumOff val="75000"/>
                  </a:schemeClr>
                </a:solidFill>
                <a:effectLst/>
                <a:uLnTx/>
                <a:uFillTx/>
                <a:latin typeface="Impact" panose="020B0806030902050204" pitchFamily="34" charset="0"/>
              </a:rPr>
              <a:t>08</a:t>
            </a:r>
          </a:p>
        </p:txBody>
      </p:sp>
      <p:sp>
        <p:nvSpPr>
          <p:cNvPr id="104" name="Rectangle 103">
            <a:extLst>
              <a:ext uri="{FF2B5EF4-FFF2-40B4-BE49-F238E27FC236}">
                <a16:creationId xmlns:a16="http://schemas.microsoft.com/office/drawing/2014/main" id="{6D7EF074-D26D-D7B1-D52C-9C5A8E952578}"/>
              </a:ext>
            </a:extLst>
          </p:cNvPr>
          <p:cNvSpPr/>
          <p:nvPr/>
        </p:nvSpPr>
        <p:spPr bwMode="auto">
          <a:xfrm>
            <a:off x="6881008" y="4991732"/>
            <a:ext cx="60312" cy="365760"/>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1" u="none" strike="noStrike" kern="1200" cap="none" spc="0" normalizeH="0" baseline="0" noProof="0" dirty="0">
              <a:ln>
                <a:noFill/>
              </a:ln>
              <a:solidFill>
                <a:schemeClr val="bg1">
                  <a:lumMod val="75000"/>
                </a:schemeClr>
              </a:solidFill>
              <a:effectLst/>
              <a:uLnTx/>
              <a:uFillTx/>
              <a:latin typeface="Arial" pitchFamily="34" charset="0"/>
              <a:ea typeface="+mn-ea"/>
              <a:cs typeface="+mn-cs"/>
            </a:endParaRPr>
          </a:p>
        </p:txBody>
      </p:sp>
      <p:sp>
        <p:nvSpPr>
          <p:cNvPr id="105" name="Rectangle 104">
            <a:extLst>
              <a:ext uri="{FF2B5EF4-FFF2-40B4-BE49-F238E27FC236}">
                <a16:creationId xmlns:a16="http://schemas.microsoft.com/office/drawing/2014/main" id="{3ADCFD21-CE5C-A4FB-B9B0-FBC06CC2A928}"/>
              </a:ext>
            </a:extLst>
          </p:cNvPr>
          <p:cNvSpPr/>
          <p:nvPr/>
        </p:nvSpPr>
        <p:spPr>
          <a:xfrm>
            <a:off x="6954355" y="4991732"/>
            <a:ext cx="4266135" cy="365760"/>
          </a:xfrm>
          <a:prstGeom prst="rect">
            <a:avLst/>
          </a:prstGeom>
        </p:spPr>
        <p:txBody>
          <a:bodyPr wrap="none" lIns="91440" tIns="44450" rIns="44450" bIns="44450" anchor="ctr">
            <a:noAutofit/>
          </a:bodyPr>
          <a:lstStyle/>
          <a:p>
            <a:r>
              <a:rPr lang="en-US" sz="2800" dirty="0">
                <a:cs typeface="Arial" panose="020B0604020202020204" pitchFamily="34" charset="0"/>
              </a:rPr>
              <a:t>Recommendations</a:t>
            </a:r>
          </a:p>
        </p:txBody>
      </p:sp>
    </p:spTree>
    <p:extLst>
      <p:ext uri="{BB962C8B-B14F-4D97-AF65-F5344CB8AC3E}">
        <p14:creationId xmlns:p14="http://schemas.microsoft.com/office/powerpoint/2010/main" val="568828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72235-3DC0-FE32-8A79-B5DD0E4577F8}"/>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E97E4071-1612-EF5C-5AEF-BFBEC4581967}"/>
              </a:ext>
            </a:extLst>
          </p:cNvPr>
          <p:cNvSpPr txBox="1">
            <a:spLocks/>
          </p:cNvSpPr>
          <p:nvPr/>
        </p:nvSpPr>
        <p:spPr>
          <a:xfrm>
            <a:off x="420335" y="286031"/>
            <a:ext cx="1139913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Bivariate Data Analysis - Key Inferences &amp; ObServations </a:t>
            </a:r>
          </a:p>
        </p:txBody>
      </p:sp>
      <p:sp>
        <p:nvSpPr>
          <p:cNvPr id="2" name="Rounded Rectangle 1">
            <a:extLst>
              <a:ext uri="{FF2B5EF4-FFF2-40B4-BE49-F238E27FC236}">
                <a16:creationId xmlns:a16="http://schemas.microsoft.com/office/drawing/2014/main" id="{4238861D-9E86-A8A0-44BE-E7AC998CF01A}"/>
              </a:ext>
            </a:extLst>
          </p:cNvPr>
          <p:cNvSpPr/>
          <p:nvPr/>
        </p:nvSpPr>
        <p:spPr>
          <a:xfrm>
            <a:off x="626533" y="905967"/>
            <a:ext cx="11091333" cy="53424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028CE16-AC6E-CF50-A16B-679ACA860E31}"/>
              </a:ext>
            </a:extLst>
          </p:cNvPr>
          <p:cNvSpPr txBox="1"/>
          <p:nvPr/>
        </p:nvSpPr>
        <p:spPr>
          <a:xfrm>
            <a:off x="931331" y="1029687"/>
            <a:ext cx="10634136" cy="5313249"/>
          </a:xfrm>
          <a:prstGeom prst="rect">
            <a:avLst/>
          </a:prstGeom>
          <a:noFill/>
        </p:spPr>
        <p:txBody>
          <a:bodyPr wrap="square">
            <a:spAutoFit/>
          </a:bodyPr>
          <a:lstStyle/>
          <a:p>
            <a:pPr marL="342900" indent="-342900">
              <a:lnSpc>
                <a:spcPts val="1350"/>
              </a:lnSpc>
              <a:buFont typeface="+mj-lt"/>
              <a:buAutoNum type="arabicPeriod"/>
            </a:pPr>
            <a:r>
              <a:rPr lang="en-IN" sz="1800" b="0" dirty="0">
                <a:solidFill>
                  <a:srgbClr val="000000"/>
                </a:solidFill>
                <a:effectLst/>
              </a:rPr>
              <a:t>Larger loans are slightly more likely to be charged off, possibly due to higher risk or difficulty in repayment.</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Borrowers with higher interest rates may be more likely to default, suggesting that lenders may be pricing in higher risk for these loans.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Borrowers with lower annual incomes are slightly more likely to have their loans charged off, possibly due to lower financial stability or higher debt burdens.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strong correlation between grade and interest rate, and the increasing spread and outliers for lower grades, suggest that charged-off loans are likely concentrated in the lower grades (D-G) and their corresponding sub-grades.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sub-grade level provides a more nuanced view of risk. Within each grade, the higher sub-grades (e.g., A5, B5) likely have a higher proportion of charged-off loans compared to the lower sub-grades (e.g., A1, B1), reflecting the lender's assessment of increasing risk within each grade.</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Loan purposes with higher average loan amounts might have a higher risk of default if borrowers struggle to manage the larger debt burden.</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plot might reveal that certain loan purposes, such as "small_business" or "home_improvement," have a higher proportion of charged-off loans due to their inherent risks or the financial challenges associated with those projects.</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The increase in average loan amount towards the end of the year is more pronounced for charged-off loans, it could suggest that borrowers might be taking on larger loans towards the end of the year for holiday spending or other seasonal expenses. This could potentially increase their financial burden and the risk of default.</a:t>
            </a:r>
          </a:p>
          <a:p>
            <a:pPr marL="342900" indent="-342900">
              <a:lnSpc>
                <a:spcPts val="1350"/>
              </a:lnSpc>
              <a:buFont typeface="+mj-lt"/>
              <a:buAutoNum type="arabicPeriod"/>
            </a:pPr>
            <a:endParaRPr lang="en-IN" sz="1800" b="0" dirty="0">
              <a:solidFill>
                <a:srgbClr val="000000"/>
              </a:solidFill>
              <a:effectLst/>
            </a:endParaRPr>
          </a:p>
          <a:p>
            <a:pPr marL="342900" indent="-342900">
              <a:lnSpc>
                <a:spcPts val="1350"/>
              </a:lnSpc>
              <a:buFont typeface="+mj-lt"/>
              <a:buAutoNum type="arabicPeriod"/>
            </a:pPr>
            <a:r>
              <a:rPr lang="en-IN" sz="1800" b="0" dirty="0">
                <a:solidFill>
                  <a:srgbClr val="000000"/>
                </a:solidFill>
                <a:effectLst/>
              </a:rPr>
              <a:t>Higher interest rates are associated with increased risk of default. Lenders may be charging higher rates to compensate for the perceived higher risk.</a:t>
            </a:r>
          </a:p>
        </p:txBody>
      </p:sp>
    </p:spTree>
    <p:extLst>
      <p:ext uri="{BB962C8B-B14F-4D97-AF65-F5344CB8AC3E}">
        <p14:creationId xmlns:p14="http://schemas.microsoft.com/office/powerpoint/2010/main" val="213138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3983B-F7C3-7F0A-BBB9-D2747FDD6016}"/>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8A9297C5-B094-4F3E-D0F7-44117A6C5D00}"/>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Multivariate Analysis</a:t>
            </a:r>
          </a:p>
        </p:txBody>
      </p:sp>
      <p:sp>
        <p:nvSpPr>
          <p:cNvPr id="5" name="Oval 8">
            <a:extLst>
              <a:ext uri="{FF2B5EF4-FFF2-40B4-BE49-F238E27FC236}">
                <a16:creationId xmlns:a16="http://schemas.microsoft.com/office/drawing/2014/main" id="{75BD155A-68B6-BF9C-48AF-B35D7A15832F}"/>
              </a:ext>
            </a:extLst>
          </p:cNvPr>
          <p:cNvSpPr>
            <a:spLocks noChangeArrowheads="1"/>
          </p:cNvSpPr>
          <p:nvPr/>
        </p:nvSpPr>
        <p:spPr bwMode="auto">
          <a:xfrm rot="5400000">
            <a:off x="889092" y="2091240"/>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91376ECB-E2E1-F738-AC29-F318CD428923}"/>
              </a:ext>
            </a:extLst>
          </p:cNvPr>
          <p:cNvSpPr>
            <a:spLocks noEditPoints="1"/>
          </p:cNvSpPr>
          <p:nvPr/>
        </p:nvSpPr>
        <p:spPr bwMode="auto">
          <a:xfrm rot="5400000">
            <a:off x="337823" y="1326011"/>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C56AB5A5-3B92-47B6-4A45-03EDD0CA7DD4}"/>
              </a:ext>
            </a:extLst>
          </p:cNvPr>
          <p:cNvSpPr>
            <a:spLocks/>
          </p:cNvSpPr>
          <p:nvPr/>
        </p:nvSpPr>
        <p:spPr bwMode="auto">
          <a:xfrm rot="5400000">
            <a:off x="478386" y="1306158"/>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EFE2CF-11BF-9E06-7D6B-09FD7C4F2778}"/>
              </a:ext>
            </a:extLst>
          </p:cNvPr>
          <p:cNvPicPr>
            <a:picLocks noChangeAspect="1"/>
          </p:cNvPicPr>
          <p:nvPr/>
        </p:nvPicPr>
        <p:blipFill>
          <a:blip r:embed="rId2"/>
          <a:srcRect/>
          <a:stretch/>
        </p:blipFill>
        <p:spPr>
          <a:xfrm>
            <a:off x="642592" y="1437643"/>
            <a:ext cx="413500" cy="365567"/>
          </a:xfrm>
          <a:prstGeom prst="rect">
            <a:avLst/>
          </a:prstGeom>
        </p:spPr>
      </p:pic>
      <p:sp>
        <p:nvSpPr>
          <p:cNvPr id="9" name="TextBox 8">
            <a:extLst>
              <a:ext uri="{FF2B5EF4-FFF2-40B4-BE49-F238E27FC236}">
                <a16:creationId xmlns:a16="http://schemas.microsoft.com/office/drawing/2014/main" id="{E974595B-BCCC-FC50-83A9-83EDB0DB97DE}"/>
              </a:ext>
            </a:extLst>
          </p:cNvPr>
          <p:cNvSpPr txBox="1"/>
          <p:nvPr/>
        </p:nvSpPr>
        <p:spPr>
          <a:xfrm>
            <a:off x="1400648" y="1447525"/>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F1604D59-EF1B-C46D-2BD3-D34555E65B32}"/>
              </a:ext>
            </a:extLst>
          </p:cNvPr>
          <p:cNvSpPr txBox="1"/>
          <p:nvPr/>
        </p:nvSpPr>
        <p:spPr>
          <a:xfrm>
            <a:off x="420334" y="674364"/>
            <a:ext cx="11249687" cy="523220"/>
          </a:xfrm>
          <a:prstGeom prst="rect">
            <a:avLst/>
          </a:prstGeom>
          <a:noFill/>
        </p:spPr>
        <p:txBody>
          <a:bodyPr wrap="square">
            <a:spAutoFit/>
          </a:bodyPr>
          <a:lstStyle/>
          <a:p>
            <a:pPr defTabSz="685715" fontAlgn="base">
              <a:buClr>
                <a:srgbClr val="231F20"/>
              </a:buClr>
              <a:defRPr/>
            </a:pPr>
            <a:r>
              <a:rPr lang="en-IN" sz="2800" dirty="0"/>
              <a:t>To check if there is correlation or relationship among numeric variables</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55CE2CEA-36DE-E3C9-BD4B-D5689F520AEB}"/>
              </a:ext>
            </a:extLst>
          </p:cNvPr>
          <p:cNvSpPr/>
          <p:nvPr/>
        </p:nvSpPr>
        <p:spPr>
          <a:xfrm>
            <a:off x="7044370" y="1625274"/>
            <a:ext cx="4883270" cy="45045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funded_amnt</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funded_amnt_inv</a:t>
            </a:r>
            <a:r>
              <a:rPr lang="en-IN" b="0" dirty="0">
                <a:solidFill>
                  <a:srgbClr val="000000"/>
                </a:solidFill>
                <a:effectLst/>
                <a:latin typeface="Menlo" panose="020B0609030804020204" pitchFamily="49" charset="0"/>
              </a:rPr>
              <a:t>, and </a:t>
            </a:r>
            <a:r>
              <a:rPr lang="en-IN" b="0" dirty="0" err="1">
                <a:solidFill>
                  <a:srgbClr val="000000"/>
                </a:solidFill>
                <a:effectLst/>
                <a:latin typeface="Menlo" panose="020B0609030804020204" pitchFamily="49" charset="0"/>
              </a:rPr>
              <a:t>loan_amnt</a:t>
            </a:r>
            <a:r>
              <a:rPr lang="en-IN" b="0" dirty="0">
                <a:solidFill>
                  <a:srgbClr val="000000"/>
                </a:solidFill>
                <a:effectLst/>
                <a:latin typeface="Menlo" panose="020B0609030804020204" pitchFamily="49" charset="0"/>
              </a:rPr>
              <a:t> show very high positive correlations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total_pymnt</a:t>
            </a:r>
            <a:r>
              <a:rPr lang="en-IN" b="0" dirty="0">
                <a:solidFill>
                  <a:srgbClr val="000000"/>
                </a:solidFill>
                <a:effectLst/>
                <a:latin typeface="Menlo" panose="020B0609030804020204" pitchFamily="49" charset="0"/>
              </a:rPr>
              <a:t>, </a:t>
            </a:r>
            <a:r>
              <a:rPr lang="en-IN" b="0" dirty="0" err="1">
                <a:solidFill>
                  <a:srgbClr val="000000"/>
                </a:solidFill>
                <a:effectLst/>
                <a:latin typeface="Menlo" panose="020B0609030804020204" pitchFamily="49" charset="0"/>
              </a:rPr>
              <a:t>total_pymnt_inv</a:t>
            </a:r>
            <a:r>
              <a:rPr lang="en-IN" b="0" dirty="0">
                <a:solidFill>
                  <a:srgbClr val="000000"/>
                </a:solidFill>
                <a:effectLst/>
                <a:latin typeface="Menlo" panose="020B0609030804020204" pitchFamily="49" charset="0"/>
              </a:rPr>
              <a:t>, and </a:t>
            </a:r>
            <a:r>
              <a:rPr lang="en-IN" b="0" dirty="0" err="1">
                <a:solidFill>
                  <a:srgbClr val="000000"/>
                </a:solidFill>
                <a:effectLst/>
                <a:latin typeface="Menlo" panose="020B0609030804020204" pitchFamily="49" charset="0"/>
              </a:rPr>
              <a:t>total_rec_prncp</a:t>
            </a:r>
            <a:r>
              <a:rPr lang="en-IN" b="0" dirty="0">
                <a:solidFill>
                  <a:srgbClr val="000000"/>
                </a:solidFill>
                <a:effectLst/>
                <a:latin typeface="Menlo" panose="020B0609030804020204" pitchFamily="49" charset="0"/>
              </a:rPr>
              <a:t> (total principal received) have strong positive correlations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dti</a:t>
            </a:r>
            <a:r>
              <a:rPr lang="en-IN" b="0" dirty="0">
                <a:solidFill>
                  <a:srgbClr val="000000"/>
                </a:solidFill>
                <a:effectLst/>
                <a:latin typeface="Menlo" panose="020B0609030804020204" pitchFamily="49" charset="0"/>
              </a:rPr>
              <a:t> (debt-to-income ratio) shows moderate positive correlations with </a:t>
            </a:r>
            <a:r>
              <a:rPr lang="en-IN" b="0" dirty="0" err="1">
                <a:solidFill>
                  <a:srgbClr val="000000"/>
                </a:solidFill>
                <a:effectLst/>
                <a:latin typeface="Menlo" panose="020B0609030804020204" pitchFamily="49" charset="0"/>
              </a:rPr>
              <a:t>open_acc</a:t>
            </a:r>
            <a:r>
              <a:rPr lang="en-IN" b="0" dirty="0">
                <a:solidFill>
                  <a:srgbClr val="000000"/>
                </a:solidFill>
                <a:effectLst/>
                <a:latin typeface="Menlo" panose="020B0609030804020204" pitchFamily="49" charset="0"/>
              </a:rPr>
              <a:t> (number of open credit lines) and </a:t>
            </a:r>
            <a:r>
              <a:rPr lang="en-IN" b="0" dirty="0" err="1">
                <a:solidFill>
                  <a:srgbClr val="000000"/>
                </a:solidFill>
                <a:effectLst/>
                <a:latin typeface="Menlo" panose="020B0609030804020204" pitchFamily="49" charset="0"/>
              </a:rPr>
              <a:t>total_acc</a:t>
            </a:r>
            <a:r>
              <a:rPr lang="en-IN" b="0" dirty="0">
                <a:solidFill>
                  <a:srgbClr val="000000"/>
                </a:solidFill>
                <a:effectLst/>
                <a:latin typeface="Menlo" panose="020B0609030804020204" pitchFamily="49" charset="0"/>
              </a:rPr>
              <a:t> (total number of credit lines)</a:t>
            </a:r>
          </a:p>
          <a:p>
            <a:pPr marL="342900" indent="-342900">
              <a:buFont typeface="Arial" panose="020B0604020202020204" pitchFamily="34" charset="0"/>
              <a:buChar char="•"/>
            </a:pPr>
            <a:r>
              <a:rPr lang="en-IN" b="0" dirty="0" err="1">
                <a:solidFill>
                  <a:srgbClr val="000000"/>
                </a:solidFill>
                <a:effectLst/>
                <a:latin typeface="Menlo" panose="020B0609030804020204" pitchFamily="49" charset="0"/>
              </a:rPr>
              <a:t>int_rate</a:t>
            </a:r>
            <a:r>
              <a:rPr lang="en-IN" b="0" dirty="0">
                <a:solidFill>
                  <a:srgbClr val="000000"/>
                </a:solidFill>
                <a:effectLst/>
                <a:latin typeface="Menlo" panose="020B0609030804020204" pitchFamily="49" charset="0"/>
              </a:rPr>
              <a:t> has a strong positive correlation with term</a:t>
            </a:r>
          </a:p>
          <a:p>
            <a:pPr marL="342900" indent="-342900">
              <a:buFont typeface="Arial" panose="020B0604020202020204" pitchFamily="34" charset="0"/>
              <a:buChar char="•"/>
            </a:pPr>
            <a:endParaRPr lang="en-US" dirty="0">
              <a:solidFill>
                <a:schemeClr val="tx1"/>
              </a:solidFill>
            </a:endParaRPr>
          </a:p>
        </p:txBody>
      </p:sp>
      <p:pic>
        <p:nvPicPr>
          <p:cNvPr id="2" name="Picture 1">
            <a:extLst>
              <a:ext uri="{FF2B5EF4-FFF2-40B4-BE49-F238E27FC236}">
                <a16:creationId xmlns:a16="http://schemas.microsoft.com/office/drawing/2014/main" id="{BEBBDB48-2380-E3D0-5CF1-CB034BC0E6E5}"/>
              </a:ext>
            </a:extLst>
          </p:cNvPr>
          <p:cNvPicPr>
            <a:picLocks noChangeAspect="1"/>
          </p:cNvPicPr>
          <p:nvPr/>
        </p:nvPicPr>
        <p:blipFill>
          <a:blip r:embed="rId3"/>
          <a:stretch>
            <a:fillRect/>
          </a:stretch>
        </p:blipFill>
        <p:spPr>
          <a:xfrm>
            <a:off x="264360" y="2361741"/>
            <a:ext cx="6028342" cy="4065394"/>
          </a:xfrm>
          <a:prstGeom prst="rect">
            <a:avLst/>
          </a:prstGeom>
        </p:spPr>
      </p:pic>
    </p:spTree>
    <p:extLst>
      <p:ext uri="{BB962C8B-B14F-4D97-AF65-F5344CB8AC3E}">
        <p14:creationId xmlns:p14="http://schemas.microsoft.com/office/powerpoint/2010/main" val="2582245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E93D9-31A3-B129-3237-60E759681BD8}"/>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EE59098-69CB-9FFE-BAC8-8CAE69ECA19E}"/>
              </a:ext>
            </a:extLst>
          </p:cNvPr>
          <p:cNvSpPr txBox="1">
            <a:spLocks/>
          </p:cNvSpPr>
          <p:nvPr/>
        </p:nvSpPr>
        <p:spPr>
          <a:xfrm>
            <a:off x="420335" y="286031"/>
            <a:ext cx="11484586"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Multivariate Analysis - Key Inferences &amp; ObServations </a:t>
            </a:r>
          </a:p>
        </p:txBody>
      </p:sp>
      <p:sp>
        <p:nvSpPr>
          <p:cNvPr id="2" name="Rounded Rectangle 1">
            <a:extLst>
              <a:ext uri="{FF2B5EF4-FFF2-40B4-BE49-F238E27FC236}">
                <a16:creationId xmlns:a16="http://schemas.microsoft.com/office/drawing/2014/main" id="{10FFD9A2-404E-5230-353A-291B01B61215}"/>
              </a:ext>
            </a:extLst>
          </p:cNvPr>
          <p:cNvSpPr/>
          <p:nvPr/>
        </p:nvSpPr>
        <p:spPr>
          <a:xfrm>
            <a:off x="420335" y="905967"/>
            <a:ext cx="11297531" cy="53424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883907-8B8A-42AD-E388-FFB5C7AA3E16}"/>
              </a:ext>
            </a:extLst>
          </p:cNvPr>
          <p:cNvSpPr txBox="1"/>
          <p:nvPr/>
        </p:nvSpPr>
        <p:spPr>
          <a:xfrm>
            <a:off x="846667" y="1307682"/>
            <a:ext cx="10498666" cy="4242636"/>
          </a:xfrm>
          <a:prstGeom prst="rect">
            <a:avLst/>
          </a:prstGeom>
          <a:noFill/>
        </p:spPr>
        <p:txBody>
          <a:bodyPr wrap="square">
            <a:spAutoFit/>
          </a:bodyPr>
          <a:lstStyle/>
          <a:p>
            <a:pPr marL="342900" indent="-342900">
              <a:lnSpc>
                <a:spcPts val="1350"/>
              </a:lnSpc>
              <a:buFont typeface="+mj-lt"/>
              <a:buAutoNum type="arabicPeriod"/>
            </a:pPr>
            <a:r>
              <a:rPr lang="en-IN" sz="2000" b="0" dirty="0">
                <a:solidFill>
                  <a:srgbClr val="000000"/>
                </a:solidFill>
                <a:effectLst/>
              </a:rPr>
              <a:t>Strong Correlation within Loan Amounts - </a:t>
            </a:r>
            <a:r>
              <a:rPr lang="en-IN" sz="2000" b="0" dirty="0" err="1">
                <a:solidFill>
                  <a:srgbClr val="000000"/>
                </a:solidFill>
                <a:effectLst/>
              </a:rPr>
              <a:t>funded_amnt</a:t>
            </a:r>
            <a:r>
              <a:rPr lang="en-IN" sz="2000" b="0" dirty="0">
                <a:solidFill>
                  <a:srgbClr val="000000"/>
                </a:solidFill>
                <a:effectLst/>
              </a:rPr>
              <a:t>, </a:t>
            </a:r>
            <a:r>
              <a:rPr lang="en-IN" sz="2000" b="0" dirty="0" err="1">
                <a:solidFill>
                  <a:srgbClr val="000000"/>
                </a:solidFill>
                <a:effectLst/>
              </a:rPr>
              <a:t>funded_amnt_inv</a:t>
            </a:r>
            <a:r>
              <a:rPr lang="en-IN" sz="2000" b="0" dirty="0">
                <a:solidFill>
                  <a:srgbClr val="000000"/>
                </a:solidFill>
                <a:effectLst/>
              </a:rPr>
              <a:t>, and </a:t>
            </a:r>
            <a:r>
              <a:rPr lang="en-IN" sz="2000" b="0" dirty="0" err="1">
                <a:solidFill>
                  <a:srgbClr val="000000"/>
                </a:solidFill>
                <a:effectLst/>
              </a:rPr>
              <a:t>loan_amnt</a:t>
            </a:r>
            <a:r>
              <a:rPr lang="en-IN" sz="2000" b="0" dirty="0">
                <a:solidFill>
                  <a:srgbClr val="000000"/>
                </a:solidFill>
                <a:effectLst/>
              </a:rPr>
              <a:t> show very high positive correlations. This indicates that these variables are highly related, as expected.</a:t>
            </a:r>
          </a:p>
          <a:p>
            <a:pPr marL="342900" indent="-342900">
              <a:lnSpc>
                <a:spcPts val="1350"/>
              </a:lnSpc>
              <a:buFont typeface="+mj-lt"/>
              <a:buAutoNum type="arabicPeriod"/>
            </a:pPr>
            <a:br>
              <a:rPr lang="en-IN" sz="2000" b="0" dirty="0">
                <a:solidFill>
                  <a:srgbClr val="000000"/>
                </a:solidFill>
                <a:effectLst/>
              </a:rPr>
            </a:br>
            <a:r>
              <a:rPr lang="en-IN" sz="2000" b="0" dirty="0">
                <a:solidFill>
                  <a:srgbClr val="000000"/>
                </a:solidFill>
                <a:effectLst/>
              </a:rPr>
              <a:t>Payment and Principal Correlations</a:t>
            </a:r>
            <a:r>
              <a:rPr lang="en-IN" sz="2000" dirty="0">
                <a:solidFill>
                  <a:srgbClr val="000000"/>
                </a:solidFill>
              </a:rPr>
              <a:t> - </a:t>
            </a:r>
            <a:r>
              <a:rPr lang="en-IN" sz="2000" b="0" dirty="0" err="1">
                <a:solidFill>
                  <a:srgbClr val="000000"/>
                </a:solidFill>
                <a:effectLst/>
              </a:rPr>
              <a:t>total_pymnt</a:t>
            </a:r>
            <a:r>
              <a:rPr lang="en-IN" sz="2000" b="0" dirty="0">
                <a:solidFill>
                  <a:srgbClr val="000000"/>
                </a:solidFill>
                <a:effectLst/>
              </a:rPr>
              <a:t>, </a:t>
            </a:r>
            <a:r>
              <a:rPr lang="en-IN" sz="2000" b="0" dirty="0" err="1">
                <a:solidFill>
                  <a:srgbClr val="000000"/>
                </a:solidFill>
                <a:effectLst/>
              </a:rPr>
              <a:t>total_pymnt_inv</a:t>
            </a:r>
            <a:r>
              <a:rPr lang="en-IN" sz="2000" b="0" dirty="0">
                <a:solidFill>
                  <a:srgbClr val="000000"/>
                </a:solidFill>
                <a:effectLst/>
              </a:rPr>
              <a:t>, and </a:t>
            </a:r>
            <a:r>
              <a:rPr lang="en-IN" sz="2000" b="0" dirty="0" err="1">
                <a:solidFill>
                  <a:srgbClr val="000000"/>
                </a:solidFill>
                <a:effectLst/>
              </a:rPr>
              <a:t>total_rec_prncp</a:t>
            </a:r>
            <a:r>
              <a:rPr lang="en-IN" sz="2000" b="0" dirty="0">
                <a:solidFill>
                  <a:srgbClr val="000000"/>
                </a:solidFill>
                <a:effectLst/>
              </a:rPr>
              <a:t> (total principal received) have strong positive correlations. This suggests that borrowers who repay more in total also repay a larger portion of the original principal. </a:t>
            </a:r>
            <a:r>
              <a:rPr lang="en-IN" sz="2000" b="0" dirty="0" err="1">
                <a:solidFill>
                  <a:srgbClr val="000000"/>
                </a:solidFill>
                <a:effectLst/>
              </a:rPr>
              <a:t>total_rec_int</a:t>
            </a:r>
            <a:r>
              <a:rPr lang="en-IN" sz="2000" b="0" dirty="0">
                <a:solidFill>
                  <a:srgbClr val="000000"/>
                </a:solidFill>
                <a:effectLst/>
              </a:rPr>
              <a:t> (total interest received) has moderate to high correlations with </a:t>
            </a:r>
            <a:r>
              <a:rPr lang="en-IN" sz="2000" b="0" dirty="0" err="1">
                <a:solidFill>
                  <a:srgbClr val="000000"/>
                </a:solidFill>
                <a:effectLst/>
              </a:rPr>
              <a:t>total_pymnt</a:t>
            </a:r>
            <a:r>
              <a:rPr lang="en-IN" sz="2000" b="0" dirty="0">
                <a:solidFill>
                  <a:srgbClr val="000000"/>
                </a:solidFill>
                <a:effectLst/>
              </a:rPr>
              <a:t> and </a:t>
            </a:r>
            <a:r>
              <a:rPr lang="en-IN" sz="2000" b="0" dirty="0" err="1">
                <a:solidFill>
                  <a:srgbClr val="000000"/>
                </a:solidFill>
                <a:effectLst/>
              </a:rPr>
              <a:t>total_pymnt_inv</a:t>
            </a:r>
            <a:r>
              <a:rPr lang="en-IN" sz="2000" b="0" dirty="0">
                <a:solidFill>
                  <a:srgbClr val="000000"/>
                </a:solidFill>
                <a:effectLst/>
              </a:rPr>
              <a:t>. This is expected as interest is a component of the total payment.</a:t>
            </a:r>
          </a:p>
          <a:p>
            <a:pPr marL="342900" indent="-342900">
              <a:lnSpc>
                <a:spcPts val="1350"/>
              </a:lnSpc>
              <a:buFont typeface="+mj-lt"/>
              <a:buAutoNum type="arabicPeriod"/>
            </a:pPr>
            <a:endParaRPr lang="en-IN" sz="2000" dirty="0">
              <a:solidFill>
                <a:srgbClr val="000000"/>
              </a:solidFill>
            </a:endParaRPr>
          </a:p>
          <a:p>
            <a:pPr marL="342900" indent="-342900">
              <a:lnSpc>
                <a:spcPts val="1350"/>
              </a:lnSpc>
              <a:buFont typeface="+mj-lt"/>
              <a:buAutoNum type="arabicPeriod"/>
            </a:pPr>
            <a:endParaRPr lang="en-IN" sz="2000" b="0" dirty="0">
              <a:solidFill>
                <a:srgbClr val="000000"/>
              </a:solidFill>
              <a:effectLst/>
            </a:endParaRPr>
          </a:p>
          <a:p>
            <a:pPr marL="342900" indent="-342900">
              <a:lnSpc>
                <a:spcPts val="1350"/>
              </a:lnSpc>
              <a:buFont typeface="+mj-lt"/>
              <a:buAutoNum type="arabicPeriod"/>
            </a:pPr>
            <a:r>
              <a:rPr lang="en-IN" sz="2000" b="0" dirty="0">
                <a:solidFill>
                  <a:srgbClr val="000000"/>
                </a:solidFill>
                <a:effectLst/>
              </a:rPr>
              <a:t>Delinquency and Inquiry Relationships: - delinq_2yrs (number of delinquencies in the last 2 years) has a weak negative correlation with inq_last_6mths (number of inquiries in the last 6 months). This might suggest that borrowers with recent credit inquiries are less likely to have a history of delinquencies. However, the correlation is weak, so further investigation is needed.</a:t>
            </a:r>
          </a:p>
          <a:p>
            <a:pPr marL="342900" indent="-342900">
              <a:lnSpc>
                <a:spcPts val="1350"/>
              </a:lnSpc>
              <a:buFont typeface="+mj-lt"/>
              <a:buAutoNum type="arabicPeriod"/>
            </a:pPr>
            <a:endParaRPr lang="en-IN" sz="2000" dirty="0">
              <a:solidFill>
                <a:srgbClr val="000000"/>
              </a:solidFill>
            </a:endParaRPr>
          </a:p>
          <a:p>
            <a:pPr marL="342900" indent="-342900">
              <a:lnSpc>
                <a:spcPts val="1350"/>
              </a:lnSpc>
              <a:buFont typeface="+mj-lt"/>
              <a:buAutoNum type="arabicPeriod"/>
            </a:pPr>
            <a:r>
              <a:rPr lang="en-IN" sz="2000" b="0" dirty="0">
                <a:solidFill>
                  <a:srgbClr val="000000"/>
                </a:solidFill>
                <a:effectLst/>
              </a:rPr>
              <a:t>Debt-to-Income Ratio (DTI) and Credit Utilization: - </a:t>
            </a:r>
            <a:r>
              <a:rPr lang="en-IN" sz="2000" b="0" dirty="0" err="1">
                <a:solidFill>
                  <a:srgbClr val="000000"/>
                </a:solidFill>
                <a:effectLst/>
              </a:rPr>
              <a:t>dti</a:t>
            </a:r>
            <a:r>
              <a:rPr lang="en-IN" sz="2000" b="0" dirty="0">
                <a:solidFill>
                  <a:srgbClr val="000000"/>
                </a:solidFill>
                <a:effectLst/>
              </a:rPr>
              <a:t> (debt-to-income ratio) shows moderate positive correlations with </a:t>
            </a:r>
            <a:r>
              <a:rPr lang="en-IN" sz="2000" b="0" dirty="0" err="1">
                <a:solidFill>
                  <a:srgbClr val="000000"/>
                </a:solidFill>
                <a:effectLst/>
              </a:rPr>
              <a:t>open_acc</a:t>
            </a:r>
            <a:r>
              <a:rPr lang="en-IN" sz="2000" b="0" dirty="0">
                <a:solidFill>
                  <a:srgbClr val="000000"/>
                </a:solidFill>
                <a:effectLst/>
              </a:rPr>
              <a:t> (number of open credit lines) and </a:t>
            </a:r>
            <a:r>
              <a:rPr lang="en-IN" sz="2000" b="0" dirty="0" err="1">
                <a:solidFill>
                  <a:srgbClr val="000000"/>
                </a:solidFill>
                <a:effectLst/>
              </a:rPr>
              <a:t>total_acc</a:t>
            </a:r>
            <a:r>
              <a:rPr lang="en-IN" sz="2000" b="0" dirty="0">
                <a:solidFill>
                  <a:srgbClr val="000000"/>
                </a:solidFill>
                <a:effectLst/>
              </a:rPr>
              <a:t> (total number of credit lines). This suggests that borrowers with a higher number of open credit lines tend to have a higher DTI..</a:t>
            </a:r>
            <a:r>
              <a:rPr lang="en-IN" sz="2000" b="0" dirty="0" err="1">
                <a:solidFill>
                  <a:srgbClr val="000000"/>
                </a:solidFill>
                <a:effectLst/>
              </a:rPr>
              <a:t>revol_bal</a:t>
            </a:r>
            <a:r>
              <a:rPr lang="en-IN" sz="2000" b="0" dirty="0">
                <a:solidFill>
                  <a:srgbClr val="000000"/>
                </a:solidFill>
                <a:effectLst/>
              </a:rPr>
              <a:t> (revolving balance) has a moderate positive correlation with </a:t>
            </a:r>
            <a:r>
              <a:rPr lang="en-IN" sz="2000" b="0" dirty="0" err="1">
                <a:solidFill>
                  <a:srgbClr val="000000"/>
                </a:solidFill>
                <a:effectLst/>
              </a:rPr>
              <a:t>dti</a:t>
            </a:r>
            <a:r>
              <a:rPr lang="en-IN" sz="2000" b="0" dirty="0">
                <a:solidFill>
                  <a:srgbClr val="000000"/>
                </a:solidFill>
                <a:effectLst/>
              </a:rPr>
              <a:t>. This indicates that borrowers with higher revolving balances are more likely to have a higher DTI.</a:t>
            </a:r>
          </a:p>
          <a:p>
            <a:pPr marL="342900" indent="-342900">
              <a:lnSpc>
                <a:spcPts val="1350"/>
              </a:lnSpc>
              <a:buFont typeface="+mj-lt"/>
              <a:buAutoNum type="arabicPeriod"/>
            </a:pPr>
            <a:br>
              <a:rPr lang="en-IN" sz="2000" b="0" dirty="0">
                <a:solidFill>
                  <a:srgbClr val="000000"/>
                </a:solidFill>
                <a:effectLst/>
              </a:rPr>
            </a:br>
            <a:r>
              <a:rPr lang="en-IN" sz="2000" b="0" dirty="0">
                <a:solidFill>
                  <a:srgbClr val="000000"/>
                </a:solidFill>
                <a:effectLst/>
              </a:rPr>
              <a:t>Interest Rate and Loan Term</a:t>
            </a:r>
            <a:r>
              <a:rPr lang="en-IN" sz="2000" dirty="0">
                <a:solidFill>
                  <a:srgbClr val="000000"/>
                </a:solidFill>
              </a:rPr>
              <a:t> - </a:t>
            </a:r>
            <a:r>
              <a:rPr lang="en-IN" sz="2000" b="0" dirty="0" err="1">
                <a:solidFill>
                  <a:srgbClr val="000000"/>
                </a:solidFill>
                <a:effectLst/>
              </a:rPr>
              <a:t>int_rate</a:t>
            </a:r>
            <a:r>
              <a:rPr lang="en-IN" sz="2000" b="0" dirty="0">
                <a:solidFill>
                  <a:srgbClr val="000000"/>
                </a:solidFill>
                <a:effectLst/>
              </a:rPr>
              <a:t> has a strong positive correlation with term. This is expected as longer loan terms typically have higher interest rates.</a:t>
            </a:r>
          </a:p>
        </p:txBody>
      </p:sp>
    </p:spTree>
    <p:extLst>
      <p:ext uri="{BB962C8B-B14F-4D97-AF65-F5344CB8AC3E}">
        <p14:creationId xmlns:p14="http://schemas.microsoft.com/office/powerpoint/2010/main" val="2347544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0A3D-5309-BAE3-6B49-B175904B81B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C08BBC0-C1D3-EB68-501D-821CD53E08BF}"/>
              </a:ext>
            </a:extLst>
          </p:cNvPr>
          <p:cNvSpPr txBox="1">
            <a:spLocks/>
          </p:cNvSpPr>
          <p:nvPr/>
        </p:nvSpPr>
        <p:spPr>
          <a:xfrm>
            <a:off x="481202" y="111671"/>
            <a:ext cx="11229593"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Conclusion - Recommendations      (Top </a:t>
            </a:r>
            <a:r>
              <a:rPr lang="en-US" sz="4500" dirty="0" err="1"/>
              <a:t>Infuencers</a:t>
            </a:r>
            <a:r>
              <a:rPr lang="en-US" sz="4500" dirty="0"/>
              <a:t>)</a:t>
            </a:r>
          </a:p>
        </p:txBody>
      </p:sp>
      <p:sp>
        <p:nvSpPr>
          <p:cNvPr id="5" name="Rectangle 4">
            <a:extLst>
              <a:ext uri="{FF2B5EF4-FFF2-40B4-BE49-F238E27FC236}">
                <a16:creationId xmlns:a16="http://schemas.microsoft.com/office/drawing/2014/main" id="{2C830E0B-9280-8D7D-1CBB-8C6C549176BC}"/>
              </a:ext>
            </a:extLst>
          </p:cNvPr>
          <p:cNvSpPr/>
          <p:nvPr/>
        </p:nvSpPr>
        <p:spPr>
          <a:xfrm>
            <a:off x="542933" y="612019"/>
            <a:ext cx="11106130" cy="5865708"/>
          </a:xfrm>
          <a:prstGeom prst="rect">
            <a:avLst/>
          </a:prstGeom>
          <a:noFill/>
        </p:spPr>
        <p:txBody>
          <a:bodyPr wrap="square" lIns="44450" tIns="44450" rIns="44450" bIns="44450">
            <a:spAutoFit/>
          </a:bodyPr>
          <a:lstStyle/>
          <a:p>
            <a:pPr marR="0" lvl="0" defTabSz="914400" eaLnBrk="1" fontAlgn="base" latinLnBrk="0" hangingPunct="1">
              <a:lnSpc>
                <a:spcPct val="100000"/>
              </a:lnSpc>
              <a:spcBef>
                <a:spcPts val="200"/>
              </a:spcBef>
              <a:spcAft>
                <a:spcPts val="0"/>
              </a:spcAft>
              <a:buClrTx/>
              <a:buSzTx/>
              <a:tabLst/>
              <a:defRPr/>
            </a:pPr>
            <a:endParaRPr lang="en-IN" sz="1700" dirty="0"/>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Interest Rates - Most of the defaulters are between 11% to 16%, which indicates financial stress induced due to the higher interest rates. The company should strive to reduce the interest rates wherever possible to reduce probability of defaulting</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DTI - High DTI means applicant have more debt which translates to increased financial burden. Company carefully study the creditworthiness of such individuals who have high DTI. Individuals with 15% and above should be avoided.</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Annual Income - From provided data we see that most of the defaulters are in bracket of $40k-$60k. Company should evaluate these individuals who fall in this bracket of annual income.</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Grades and Sub-Grades - Loans granted to B,C,D amount to majority of defaulters. So, the firm should exercise caution while granting loans to applicants falling in this category. Further, the company pay attention to applicants who fall in the subgrades B3, B4, B5, C1, C2 as they have tendency to default frequently.</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Purpose - Loan Purpose of Debt-Consolidation is highest in the defaulters. Loan purposes like "educational," "</a:t>
            </a:r>
            <a:r>
              <a:rPr lang="en-IN" sz="1700" dirty="0" err="1">
                <a:effectLst/>
              </a:rPr>
              <a:t>renewable_energy</a:t>
            </a:r>
            <a:r>
              <a:rPr lang="en-IN" sz="1700" dirty="0">
                <a:effectLst/>
              </a:rPr>
              <a:t>," and "</a:t>
            </a:r>
            <a:r>
              <a:rPr lang="en-IN" sz="1700" dirty="0" err="1">
                <a:effectLst/>
              </a:rPr>
              <a:t>small_business</a:t>
            </a:r>
            <a:r>
              <a:rPr lang="en-IN" sz="1700" dirty="0">
                <a:effectLst/>
              </a:rPr>
              <a:t>" have a very low number of observations among charged-off loans. Firm should refrain from granting loans to individuals having </a:t>
            </a:r>
            <a:r>
              <a:rPr lang="en-IN" sz="1700" dirty="0" err="1">
                <a:effectLst/>
              </a:rPr>
              <a:t>debt_consolidation</a:t>
            </a:r>
            <a:r>
              <a:rPr lang="en-IN" sz="1700" dirty="0">
                <a:effectLst/>
              </a:rPr>
              <a:t> as purpose.</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sz="1700"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sz="1700" dirty="0">
                <a:effectLst/>
              </a:rPr>
              <a:t>Loan Term - Considering 36 months are defaulting more, so Company should device more evaluation while granting short term loan of 3 years.</a:t>
            </a:r>
          </a:p>
        </p:txBody>
      </p:sp>
      <p:cxnSp>
        <p:nvCxnSpPr>
          <p:cNvPr id="8" name="Straight Connector 7">
            <a:extLst>
              <a:ext uri="{FF2B5EF4-FFF2-40B4-BE49-F238E27FC236}">
                <a16:creationId xmlns:a16="http://schemas.microsoft.com/office/drawing/2014/main" id="{4345B5A8-AC17-8495-3A94-36CF07CCD207}"/>
              </a:ext>
            </a:extLst>
          </p:cNvPr>
          <p:cNvCxnSpPr>
            <a:cxnSpLocks/>
          </p:cNvCxnSpPr>
          <p:nvPr/>
        </p:nvCxnSpPr>
        <p:spPr>
          <a:xfrm>
            <a:off x="5001130" y="1900728"/>
            <a:ext cx="0" cy="30353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53F5F3D2-1AFC-ACBF-D079-6BD3F31F68E3}"/>
              </a:ext>
            </a:extLst>
          </p:cNvPr>
          <p:cNvSpPr/>
          <p:nvPr/>
        </p:nvSpPr>
        <p:spPr>
          <a:xfrm>
            <a:off x="203198" y="770220"/>
            <a:ext cx="11785600" cy="569241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562008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0CE21-671B-F691-B997-441CA671EB0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7E45707-FE33-459B-F070-4976BBB3E566}"/>
              </a:ext>
            </a:extLst>
          </p:cNvPr>
          <p:cNvSpPr txBox="1">
            <a:spLocks/>
          </p:cNvSpPr>
          <p:nvPr/>
        </p:nvSpPr>
        <p:spPr>
          <a:xfrm>
            <a:off x="481201" y="325321"/>
            <a:ext cx="11355197"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Conclusion - Recommendations      (Ancillary)</a:t>
            </a:r>
          </a:p>
        </p:txBody>
      </p:sp>
      <p:cxnSp>
        <p:nvCxnSpPr>
          <p:cNvPr id="8" name="Straight Connector 7">
            <a:extLst>
              <a:ext uri="{FF2B5EF4-FFF2-40B4-BE49-F238E27FC236}">
                <a16:creationId xmlns:a16="http://schemas.microsoft.com/office/drawing/2014/main" id="{D3C1C02D-96F2-7930-3EAC-C8E2700E92DE}"/>
              </a:ext>
            </a:extLst>
          </p:cNvPr>
          <p:cNvCxnSpPr>
            <a:cxnSpLocks/>
          </p:cNvCxnSpPr>
          <p:nvPr/>
        </p:nvCxnSpPr>
        <p:spPr>
          <a:xfrm>
            <a:off x="5001130" y="1900728"/>
            <a:ext cx="0" cy="3035300"/>
          </a:xfrm>
          <a:prstGeom prst="line">
            <a:avLst/>
          </a:prstGeom>
          <a:ln w="31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EC7CA0CC-FDAD-0C6B-F912-70C78F6105D6}"/>
              </a:ext>
            </a:extLst>
          </p:cNvPr>
          <p:cNvSpPr/>
          <p:nvPr/>
        </p:nvSpPr>
        <p:spPr>
          <a:xfrm>
            <a:off x="203200" y="948266"/>
            <a:ext cx="11785600" cy="544663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 name="Rectangle 2">
            <a:extLst>
              <a:ext uri="{FF2B5EF4-FFF2-40B4-BE49-F238E27FC236}">
                <a16:creationId xmlns:a16="http://schemas.microsoft.com/office/drawing/2014/main" id="{1EE73FF0-F903-2150-73C3-6A38F8B86670}"/>
              </a:ext>
            </a:extLst>
          </p:cNvPr>
          <p:cNvSpPr/>
          <p:nvPr/>
        </p:nvSpPr>
        <p:spPr>
          <a:xfrm>
            <a:off x="481201" y="1031116"/>
            <a:ext cx="11229598" cy="5280933"/>
          </a:xfrm>
          <a:prstGeom prst="rect">
            <a:avLst/>
          </a:prstGeom>
          <a:noFill/>
        </p:spPr>
        <p:txBody>
          <a:bodyPr wrap="square" lIns="44450" tIns="44450" rIns="44450" bIns="44450">
            <a:spAutoFit/>
          </a:bodyPr>
          <a:lstStyle/>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Verification Status - It is interesting to note that the number of defaulters are more in case of "Verified" individuals. This indicates that company should strengthen the overall verification process.</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Employment Length - From the data it is evident that applicants who have 10+ years of experience tend to default more. This indicates that experience or employment </a:t>
            </a:r>
            <a:r>
              <a:rPr lang="en-IN" dirty="0" err="1">
                <a:effectLst/>
              </a:rPr>
              <a:t>legth</a:t>
            </a:r>
            <a:r>
              <a:rPr lang="en-IN" dirty="0">
                <a:effectLst/>
              </a:rPr>
              <a:t> may not give a very indicator or creditworthiness of the individual. Company should more closely evaluate the credit scores of such individuals.</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House Ownership - From the data it is clear that individuals in "Rented" house tend to default, indicating that such individuals find it difficult in managing Rent and </a:t>
            </a:r>
            <a:r>
              <a:rPr lang="en-IN" dirty="0" err="1">
                <a:effectLst/>
              </a:rPr>
              <a:t>Installments</a:t>
            </a:r>
            <a:r>
              <a:rPr lang="en-IN" dirty="0">
                <a:effectLst/>
              </a:rPr>
              <a:t> simultaneously.</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Geographic Indicators: Loan applicants from states like California (CA), Florida (FL), and New York (NY) are more likely to default. The company should check on regional risks, economic activities/trends and modify their loan strategies.</a:t>
            </a: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endParaRPr lang="en-IN" dirty="0">
              <a:effectLst/>
            </a:endParaRPr>
          </a:p>
          <a:p>
            <a:pPr marL="342900" marR="0" lvl="0" indent="-342900" defTabSz="914400" eaLnBrk="1" fontAlgn="base" latinLnBrk="0" hangingPunct="1">
              <a:lnSpc>
                <a:spcPct val="100000"/>
              </a:lnSpc>
              <a:spcBef>
                <a:spcPts val="200"/>
              </a:spcBef>
              <a:spcAft>
                <a:spcPts val="0"/>
              </a:spcAft>
              <a:buClrTx/>
              <a:buSzTx/>
              <a:buFont typeface="Wingdings" pitchFamily="2" charset="2"/>
              <a:buChar char="q"/>
              <a:tabLst/>
              <a:defRPr/>
            </a:pPr>
            <a:r>
              <a:rPr lang="en-IN" dirty="0">
                <a:effectLst/>
              </a:rPr>
              <a:t>Year and Month of Issue Date - It is evident to note that the defaulters are more from the 2011, along with the number of loan applicants which indicates that there is a good economic boost, however to minimise on the risks, company should make their approval process robust. Also it is interesting to note that the loans which are granted in last quarter of the year tend to default more, so the Firm should employ caution when granting loans during the holiday season.</a:t>
            </a:r>
            <a:endParaRPr kumimoji="0" lang="en-IN" b="0" u="none" strike="sngStrike" kern="0" cap="none" spc="0" normalizeH="0" baseline="0" noProof="0" dirty="0">
              <a:ln>
                <a:noFill/>
              </a:ln>
              <a:effectLst/>
              <a:uLnTx/>
              <a:uFillTx/>
              <a:cs typeface="Arial" panose="020B0604020202020204" pitchFamily="34" charset="0"/>
            </a:endParaRPr>
          </a:p>
        </p:txBody>
      </p:sp>
    </p:spTree>
    <p:extLst>
      <p:ext uri="{BB962C8B-B14F-4D97-AF65-F5344CB8AC3E}">
        <p14:creationId xmlns:p14="http://schemas.microsoft.com/office/powerpoint/2010/main" val="729857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061C-9663-E9BF-1D52-E43A17E91787}"/>
              </a:ext>
            </a:extLst>
          </p:cNvPr>
          <p:cNvSpPr>
            <a:spLocks noGrp="1"/>
          </p:cNvSpPr>
          <p:nvPr>
            <p:ph type="title"/>
          </p:nvPr>
        </p:nvSpPr>
        <p:spPr/>
        <p:txBody>
          <a:bodyPr/>
          <a:lstStyle/>
          <a:p>
            <a:pPr algn="ctr"/>
            <a:r>
              <a:rPr lang="en-US" dirty="0"/>
              <a:t>Thank YOU</a:t>
            </a:r>
          </a:p>
        </p:txBody>
      </p:sp>
      <p:sp>
        <p:nvSpPr>
          <p:cNvPr id="3" name="Text Placeholder 2">
            <a:extLst>
              <a:ext uri="{FF2B5EF4-FFF2-40B4-BE49-F238E27FC236}">
                <a16:creationId xmlns:a16="http://schemas.microsoft.com/office/drawing/2014/main" id="{6C5E08CE-04BC-3FE2-2E96-AB0C6480328F}"/>
              </a:ext>
            </a:extLst>
          </p:cNvPr>
          <p:cNvSpPr>
            <a:spLocks noGrp="1"/>
          </p:cNvSpPr>
          <p:nvPr>
            <p:ph type="body" idx="1"/>
          </p:nvPr>
        </p:nvSpPr>
        <p:spPr/>
        <p:txBody>
          <a:bodyPr/>
          <a:lstStyle/>
          <a:p>
            <a:endParaRPr lang="en-US" dirty="0"/>
          </a:p>
          <a:p>
            <a:endParaRPr lang="en-US" dirty="0"/>
          </a:p>
        </p:txBody>
      </p:sp>
      <p:pic>
        <p:nvPicPr>
          <p:cNvPr id="4" name="object 14">
            <a:extLst>
              <a:ext uri="{FF2B5EF4-FFF2-40B4-BE49-F238E27FC236}">
                <a16:creationId xmlns:a16="http://schemas.microsoft.com/office/drawing/2014/main" id="{5295C70B-A07F-0DD8-9EE0-38DF19E90232}"/>
              </a:ext>
            </a:extLst>
          </p:cNvPr>
          <p:cNvPicPr/>
          <p:nvPr/>
        </p:nvPicPr>
        <p:blipFill>
          <a:blip r:embed="rId2" cstate="print"/>
          <a:stretch>
            <a:fillRect/>
          </a:stretch>
        </p:blipFill>
        <p:spPr>
          <a:xfrm>
            <a:off x="150535" y="6408208"/>
            <a:ext cx="1226792" cy="326150"/>
          </a:xfrm>
          <a:prstGeom prst="rect">
            <a:avLst/>
          </a:prstGeom>
        </p:spPr>
      </p:pic>
      <p:pic>
        <p:nvPicPr>
          <p:cNvPr id="5" name="object 13">
            <a:extLst>
              <a:ext uri="{FF2B5EF4-FFF2-40B4-BE49-F238E27FC236}">
                <a16:creationId xmlns:a16="http://schemas.microsoft.com/office/drawing/2014/main" id="{D28167C6-2F7F-A995-718B-7E3DFCC2DB2D}"/>
              </a:ext>
            </a:extLst>
          </p:cNvPr>
          <p:cNvPicPr/>
          <p:nvPr/>
        </p:nvPicPr>
        <p:blipFill>
          <a:blip r:embed="rId3" cstate="print"/>
          <a:stretch>
            <a:fillRect/>
          </a:stretch>
        </p:blipFill>
        <p:spPr>
          <a:xfrm>
            <a:off x="11215689" y="6169148"/>
            <a:ext cx="823911" cy="622362"/>
          </a:xfrm>
          <a:prstGeom prst="rect">
            <a:avLst/>
          </a:prstGeom>
        </p:spPr>
      </p:pic>
      <p:sp>
        <p:nvSpPr>
          <p:cNvPr id="6" name="Subtitle 2">
            <a:extLst>
              <a:ext uri="{FF2B5EF4-FFF2-40B4-BE49-F238E27FC236}">
                <a16:creationId xmlns:a16="http://schemas.microsoft.com/office/drawing/2014/main" id="{2CA88D27-146F-D94B-93D5-A793F8AF002B}"/>
              </a:ext>
            </a:extLst>
          </p:cNvPr>
          <p:cNvSpPr txBox="1">
            <a:spLocks/>
          </p:cNvSpPr>
          <p:nvPr/>
        </p:nvSpPr>
        <p:spPr>
          <a:xfrm>
            <a:off x="8610600" y="4960137"/>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9pPr>
          </a:lstStyle>
          <a:p>
            <a:r>
              <a:rPr lang="en-US" sz="1600" dirty="0"/>
              <a:t>PG Program in Machine Learning &amp; Artificial Intelligence (C71)</a:t>
            </a:r>
          </a:p>
        </p:txBody>
      </p:sp>
    </p:spTree>
    <p:extLst>
      <p:ext uri="{BB962C8B-B14F-4D97-AF65-F5344CB8AC3E}">
        <p14:creationId xmlns:p14="http://schemas.microsoft.com/office/powerpoint/2010/main" val="32325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780C2-8B12-CC98-1C5D-0B8E47D6E49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2A13921-578E-35AE-3CBB-25182EC045E1}"/>
              </a:ext>
            </a:extLst>
          </p:cNvPr>
          <p:cNvSpPr txBox="1">
            <a:spLocks/>
          </p:cNvSpPr>
          <p:nvPr/>
        </p:nvSpPr>
        <p:spPr>
          <a:xfrm>
            <a:off x="481202" y="325321"/>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Introduction</a:t>
            </a:r>
          </a:p>
        </p:txBody>
      </p:sp>
      <p:sp>
        <p:nvSpPr>
          <p:cNvPr id="6" name="TextBox 5">
            <a:extLst>
              <a:ext uri="{FF2B5EF4-FFF2-40B4-BE49-F238E27FC236}">
                <a16:creationId xmlns:a16="http://schemas.microsoft.com/office/drawing/2014/main" id="{83E02114-F4D1-DEAD-FE51-526CD25C1E37}"/>
              </a:ext>
            </a:extLst>
          </p:cNvPr>
          <p:cNvSpPr txBox="1"/>
          <p:nvPr/>
        </p:nvSpPr>
        <p:spPr>
          <a:xfrm>
            <a:off x="4095322" y="1360981"/>
            <a:ext cx="7615476" cy="2462213"/>
          </a:xfrm>
          <a:prstGeom prst="rect">
            <a:avLst/>
          </a:prstGeom>
          <a:noFill/>
        </p:spPr>
        <p:txBody>
          <a:bodyPr wrap="square">
            <a:spAutoFit/>
          </a:bodyPr>
          <a:lstStyle/>
          <a:p>
            <a:pPr marL="342900" indent="-342900" defTabSz="685715" fontAlgn="base">
              <a:buClr>
                <a:srgbClr val="231F20"/>
              </a:buClr>
              <a:buFont typeface="Wingdings" pitchFamily="2" charset="2"/>
              <a:buChar char="Ø"/>
              <a:defRPr/>
            </a:pPr>
            <a:r>
              <a:rPr lang="en-IN" sz="2000" dirty="0">
                <a:cs typeface="Arial" panose="020B0604020202020204" pitchFamily="34" charset="0"/>
              </a:rPr>
              <a:t>A consumer finance company which specialises in lending various types of loans to urban customers. </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When the company receives a loan application, the company has to make a decision for loan approval based on the applicant’s profile</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Two types of risks are associated with the bank’s decision</a:t>
            </a:r>
          </a:p>
          <a:p>
            <a:pPr marL="800100" lvl="1" indent="-342900" defTabSz="685715" fontAlgn="base">
              <a:buClr>
                <a:srgbClr val="231F20"/>
              </a:buClr>
              <a:buFont typeface="Wingdings" pitchFamily="2" charset="2"/>
              <a:buChar char="ü"/>
              <a:defRPr/>
            </a:pPr>
            <a:r>
              <a:rPr lang="en-IN" dirty="0">
                <a:cs typeface="Arial" panose="020B0604020202020204" pitchFamily="34" charset="0"/>
              </a:rPr>
              <a:t>Not approving the loan results in a loss of business to the company</a:t>
            </a:r>
          </a:p>
          <a:p>
            <a:pPr marL="800100" lvl="1" indent="-342900" defTabSz="685715" fontAlgn="base">
              <a:buClr>
                <a:srgbClr val="231F20"/>
              </a:buClr>
              <a:buFont typeface="Wingdings" pitchFamily="2" charset="2"/>
              <a:buChar char="ü"/>
              <a:defRPr/>
            </a:pPr>
            <a:r>
              <a:rPr lang="en-IN" dirty="0">
                <a:cs typeface="Arial" panose="020B0604020202020204" pitchFamily="34" charset="0"/>
              </a:rPr>
              <a:t>Approving the loan to an applicant not likely to repay the loan, may lead to a financial loss for the company</a:t>
            </a:r>
          </a:p>
        </p:txBody>
      </p:sp>
      <p:sp>
        <p:nvSpPr>
          <p:cNvPr id="12" name="Rectangle: Top Corners Rounded 89">
            <a:extLst>
              <a:ext uri="{FF2B5EF4-FFF2-40B4-BE49-F238E27FC236}">
                <a16:creationId xmlns:a16="http://schemas.microsoft.com/office/drawing/2014/main" id="{9A7B6499-EBD8-5615-367E-2EB2FAD75221}"/>
              </a:ext>
            </a:extLst>
          </p:cNvPr>
          <p:cNvSpPr/>
          <p:nvPr/>
        </p:nvSpPr>
        <p:spPr>
          <a:xfrm rot="16200000">
            <a:off x="791456" y="1905199"/>
            <a:ext cx="748685" cy="946025"/>
          </a:xfrm>
          <a:prstGeom prst="round2SameRect">
            <a:avLst>
              <a:gd name="adj1" fmla="val 8410"/>
              <a:gd name="adj2" fmla="val 0"/>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dirty="0">
              <a:solidFill>
                <a:srgbClr val="FFFFFF"/>
              </a:solidFill>
              <a:latin typeface="Arial"/>
            </a:endParaRPr>
          </a:p>
        </p:txBody>
      </p:sp>
      <p:sp>
        <p:nvSpPr>
          <p:cNvPr id="13" name="Arrow: Pentagon 90">
            <a:extLst>
              <a:ext uri="{FF2B5EF4-FFF2-40B4-BE49-F238E27FC236}">
                <a16:creationId xmlns:a16="http://schemas.microsoft.com/office/drawing/2014/main" id="{2DC9B3AF-BFCF-3AF2-F631-3C522A3A5B04}"/>
              </a:ext>
            </a:extLst>
          </p:cNvPr>
          <p:cNvSpPr/>
          <p:nvPr/>
        </p:nvSpPr>
        <p:spPr>
          <a:xfrm>
            <a:off x="1915403" y="2274815"/>
            <a:ext cx="1968336" cy="621980"/>
          </a:xfrm>
          <a:prstGeom prst="homePlate">
            <a:avLst>
              <a:gd name="adj" fmla="val 32607"/>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698" fontAlgn="base">
              <a:spcBef>
                <a:spcPct val="0"/>
              </a:spcBef>
              <a:spcAft>
                <a:spcPct val="0"/>
              </a:spcAft>
              <a:defRPr/>
            </a:pPr>
            <a:endParaRPr lang="en-US" sz="1050" b="1" dirty="0">
              <a:solidFill>
                <a:srgbClr val="FFFFFF"/>
              </a:solidFill>
              <a:latin typeface="Arial" panose="020B0604020202020204" pitchFamily="34" charset="0"/>
            </a:endParaRPr>
          </a:p>
        </p:txBody>
      </p:sp>
      <p:sp>
        <p:nvSpPr>
          <p:cNvPr id="14" name="Freeform: Shape 91">
            <a:extLst>
              <a:ext uri="{FF2B5EF4-FFF2-40B4-BE49-F238E27FC236}">
                <a16:creationId xmlns:a16="http://schemas.microsoft.com/office/drawing/2014/main" id="{402B9905-21FD-4948-DB89-66E5112A8DEC}"/>
              </a:ext>
            </a:extLst>
          </p:cNvPr>
          <p:cNvSpPr/>
          <p:nvPr/>
        </p:nvSpPr>
        <p:spPr>
          <a:xfrm>
            <a:off x="1638810" y="2003870"/>
            <a:ext cx="276592" cy="892925"/>
          </a:xfrm>
          <a:custGeom>
            <a:avLst/>
            <a:gdLst>
              <a:gd name="connsiteX0" fmla="*/ 0 w 219075"/>
              <a:gd name="connsiteY0" fmla="*/ 0 h 825498"/>
              <a:gd name="connsiteX1" fmla="*/ 219075 w 219075"/>
              <a:gd name="connsiteY1" fmla="*/ 250487 h 825498"/>
              <a:gd name="connsiteX2" fmla="*/ 219075 w 219075"/>
              <a:gd name="connsiteY2" fmla="*/ 825498 h 825498"/>
              <a:gd name="connsiteX3" fmla="*/ 219073 w 219075"/>
              <a:gd name="connsiteY3" fmla="*/ 825498 h 825498"/>
              <a:gd name="connsiteX4" fmla="*/ 0 w 219075"/>
              <a:gd name="connsiteY4" fmla="*/ 692152 h 82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25498">
                <a:moveTo>
                  <a:pt x="0" y="0"/>
                </a:moveTo>
                <a:lnTo>
                  <a:pt x="219075" y="250487"/>
                </a:lnTo>
                <a:lnTo>
                  <a:pt x="219075" y="825498"/>
                </a:lnTo>
                <a:lnTo>
                  <a:pt x="219073" y="825498"/>
                </a:lnTo>
                <a:lnTo>
                  <a:pt x="0" y="692152"/>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a:solidFill>
                <a:srgbClr val="FFFFFF"/>
              </a:solidFill>
              <a:latin typeface="Arial"/>
            </a:endParaRPr>
          </a:p>
        </p:txBody>
      </p:sp>
      <p:sp>
        <p:nvSpPr>
          <p:cNvPr id="16" name="TextBox 47">
            <a:extLst>
              <a:ext uri="{FF2B5EF4-FFF2-40B4-BE49-F238E27FC236}">
                <a16:creationId xmlns:a16="http://schemas.microsoft.com/office/drawing/2014/main" id="{CB4D6241-05A4-6ED7-F916-D18CC4DA5C56}"/>
              </a:ext>
            </a:extLst>
          </p:cNvPr>
          <p:cNvSpPr txBox="1"/>
          <p:nvPr/>
        </p:nvSpPr>
        <p:spPr>
          <a:xfrm>
            <a:off x="2191122" y="2378211"/>
            <a:ext cx="1416898" cy="459100"/>
          </a:xfrm>
          <a:prstGeom prst="rect">
            <a:avLst/>
          </a:prstGeom>
          <a:noFill/>
        </p:spPr>
        <p:txBody>
          <a:bodyPr wrap="square" lIns="44450" tIns="44450" rIns="44450" bIns="4445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66">
              <a:defRPr/>
            </a:pPr>
            <a:r>
              <a:rPr lang="en-US" sz="2400" b="1" dirty="0">
                <a:solidFill>
                  <a:schemeClr val="bg1"/>
                </a:solidFill>
              </a:rPr>
              <a:t>Case Brief</a:t>
            </a:r>
            <a:endParaRPr lang="en-IN" sz="2400" dirty="0">
              <a:solidFill>
                <a:schemeClr val="bg1"/>
              </a:solidFill>
            </a:endParaRPr>
          </a:p>
        </p:txBody>
      </p:sp>
      <p:sp>
        <p:nvSpPr>
          <p:cNvPr id="18" name="Rectangle: Top Corners Rounded 89">
            <a:extLst>
              <a:ext uri="{FF2B5EF4-FFF2-40B4-BE49-F238E27FC236}">
                <a16:creationId xmlns:a16="http://schemas.microsoft.com/office/drawing/2014/main" id="{EC218AFF-A323-A395-269B-A906879D12C6}"/>
              </a:ext>
            </a:extLst>
          </p:cNvPr>
          <p:cNvSpPr/>
          <p:nvPr/>
        </p:nvSpPr>
        <p:spPr>
          <a:xfrm rot="16200000">
            <a:off x="870462" y="4193045"/>
            <a:ext cx="748685" cy="946025"/>
          </a:xfrm>
          <a:prstGeom prst="round2SameRect">
            <a:avLst>
              <a:gd name="adj1" fmla="val 8410"/>
              <a:gd name="adj2" fmla="val 0"/>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dirty="0">
              <a:solidFill>
                <a:srgbClr val="FFFFFF"/>
              </a:solidFill>
              <a:latin typeface="Arial"/>
            </a:endParaRPr>
          </a:p>
        </p:txBody>
      </p:sp>
      <p:sp>
        <p:nvSpPr>
          <p:cNvPr id="19" name="Arrow: Pentagon 90">
            <a:extLst>
              <a:ext uri="{FF2B5EF4-FFF2-40B4-BE49-F238E27FC236}">
                <a16:creationId xmlns:a16="http://schemas.microsoft.com/office/drawing/2014/main" id="{0A527CF2-C7D9-B5A0-8CC5-2E09B1C0E7AA}"/>
              </a:ext>
            </a:extLst>
          </p:cNvPr>
          <p:cNvSpPr/>
          <p:nvPr/>
        </p:nvSpPr>
        <p:spPr>
          <a:xfrm>
            <a:off x="1994409" y="4562661"/>
            <a:ext cx="1968336" cy="621980"/>
          </a:xfrm>
          <a:prstGeom prst="homePlate">
            <a:avLst>
              <a:gd name="adj" fmla="val 32607"/>
            </a:avLst>
          </a:prstGeom>
          <a:solidFill>
            <a:schemeClr val="accent3">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698" fontAlgn="base">
              <a:spcBef>
                <a:spcPct val="0"/>
              </a:spcBef>
              <a:spcAft>
                <a:spcPct val="0"/>
              </a:spcAft>
              <a:defRPr/>
            </a:pPr>
            <a:endParaRPr lang="en-US" sz="1050" b="1" dirty="0">
              <a:solidFill>
                <a:srgbClr val="FFFFFF"/>
              </a:solidFill>
              <a:latin typeface="Arial" panose="020B0604020202020204" pitchFamily="34" charset="0"/>
            </a:endParaRPr>
          </a:p>
        </p:txBody>
      </p:sp>
      <p:sp>
        <p:nvSpPr>
          <p:cNvPr id="20" name="Freeform: Shape 91">
            <a:extLst>
              <a:ext uri="{FF2B5EF4-FFF2-40B4-BE49-F238E27FC236}">
                <a16:creationId xmlns:a16="http://schemas.microsoft.com/office/drawing/2014/main" id="{24BC70A5-C386-18DC-10AA-6C6CDFEEF42C}"/>
              </a:ext>
            </a:extLst>
          </p:cNvPr>
          <p:cNvSpPr/>
          <p:nvPr/>
        </p:nvSpPr>
        <p:spPr>
          <a:xfrm>
            <a:off x="1717816" y="4291716"/>
            <a:ext cx="276592" cy="892925"/>
          </a:xfrm>
          <a:custGeom>
            <a:avLst/>
            <a:gdLst>
              <a:gd name="connsiteX0" fmla="*/ 0 w 219075"/>
              <a:gd name="connsiteY0" fmla="*/ 0 h 825498"/>
              <a:gd name="connsiteX1" fmla="*/ 219075 w 219075"/>
              <a:gd name="connsiteY1" fmla="*/ 250487 h 825498"/>
              <a:gd name="connsiteX2" fmla="*/ 219075 w 219075"/>
              <a:gd name="connsiteY2" fmla="*/ 825498 h 825498"/>
              <a:gd name="connsiteX3" fmla="*/ 219073 w 219075"/>
              <a:gd name="connsiteY3" fmla="*/ 825498 h 825498"/>
              <a:gd name="connsiteX4" fmla="*/ 0 w 219075"/>
              <a:gd name="connsiteY4" fmla="*/ 692152 h 82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25498">
                <a:moveTo>
                  <a:pt x="0" y="0"/>
                </a:moveTo>
                <a:lnTo>
                  <a:pt x="219075" y="250487"/>
                </a:lnTo>
                <a:lnTo>
                  <a:pt x="219075" y="825498"/>
                </a:lnTo>
                <a:lnTo>
                  <a:pt x="219073" y="825498"/>
                </a:lnTo>
                <a:lnTo>
                  <a:pt x="0" y="692152"/>
                </a:lnTo>
                <a:close/>
              </a:path>
            </a:pathLst>
          </a:custGeom>
          <a:solidFill>
            <a:schemeClr val="accent1">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685783"/>
            <a:endParaRPr lang="en-IN" sz="1800">
              <a:solidFill>
                <a:srgbClr val="FFFFFF"/>
              </a:solidFill>
              <a:latin typeface="Arial"/>
            </a:endParaRPr>
          </a:p>
        </p:txBody>
      </p:sp>
      <p:sp>
        <p:nvSpPr>
          <p:cNvPr id="22" name="TextBox 47">
            <a:extLst>
              <a:ext uri="{FF2B5EF4-FFF2-40B4-BE49-F238E27FC236}">
                <a16:creationId xmlns:a16="http://schemas.microsoft.com/office/drawing/2014/main" id="{330A3C6A-EA99-76B4-C3D8-03D2A0B34471}"/>
              </a:ext>
            </a:extLst>
          </p:cNvPr>
          <p:cNvSpPr txBox="1"/>
          <p:nvPr/>
        </p:nvSpPr>
        <p:spPr>
          <a:xfrm>
            <a:off x="2270128" y="4666057"/>
            <a:ext cx="1416898" cy="459100"/>
          </a:xfrm>
          <a:prstGeom prst="rect">
            <a:avLst/>
          </a:prstGeom>
          <a:noFill/>
        </p:spPr>
        <p:txBody>
          <a:bodyPr wrap="square" lIns="44450" tIns="44450" rIns="44450" bIns="4445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66">
              <a:defRPr/>
            </a:pPr>
            <a:r>
              <a:rPr lang="en-US" sz="2400" b="1" dirty="0">
                <a:solidFill>
                  <a:schemeClr val="bg1"/>
                </a:solidFill>
              </a:rPr>
              <a:t>Objective</a:t>
            </a:r>
            <a:endParaRPr lang="en-IN" sz="2400" dirty="0">
              <a:solidFill>
                <a:schemeClr val="bg1"/>
              </a:solidFill>
            </a:endParaRPr>
          </a:p>
        </p:txBody>
      </p:sp>
      <p:pic>
        <p:nvPicPr>
          <p:cNvPr id="23" name="Picture 22">
            <a:extLst>
              <a:ext uri="{FF2B5EF4-FFF2-40B4-BE49-F238E27FC236}">
                <a16:creationId xmlns:a16="http://schemas.microsoft.com/office/drawing/2014/main" id="{E4C44821-C820-B30F-3633-1350915EE789}"/>
              </a:ext>
            </a:extLst>
          </p:cNvPr>
          <p:cNvPicPr>
            <a:picLocks noChangeAspect="1"/>
          </p:cNvPicPr>
          <p:nvPr/>
        </p:nvPicPr>
        <p:blipFill>
          <a:blip r:embed="rId2"/>
          <a:srcRect/>
          <a:stretch/>
        </p:blipFill>
        <p:spPr>
          <a:xfrm>
            <a:off x="845515" y="2060054"/>
            <a:ext cx="655436" cy="656118"/>
          </a:xfrm>
          <a:prstGeom prst="rect">
            <a:avLst/>
          </a:prstGeom>
        </p:spPr>
      </p:pic>
      <p:pic>
        <p:nvPicPr>
          <p:cNvPr id="24" name="Picture 23">
            <a:extLst>
              <a:ext uri="{FF2B5EF4-FFF2-40B4-BE49-F238E27FC236}">
                <a16:creationId xmlns:a16="http://schemas.microsoft.com/office/drawing/2014/main" id="{2E54F458-F880-C741-B3C4-803F74A3D258}"/>
              </a:ext>
            </a:extLst>
          </p:cNvPr>
          <p:cNvPicPr>
            <a:picLocks noChangeAspect="1"/>
          </p:cNvPicPr>
          <p:nvPr/>
        </p:nvPicPr>
        <p:blipFill>
          <a:blip r:embed="rId3"/>
          <a:srcRect/>
          <a:stretch/>
        </p:blipFill>
        <p:spPr>
          <a:xfrm>
            <a:off x="922213" y="4357199"/>
            <a:ext cx="617716" cy="617716"/>
          </a:xfrm>
          <a:prstGeom prst="rect">
            <a:avLst/>
          </a:prstGeom>
        </p:spPr>
      </p:pic>
      <p:sp>
        <p:nvSpPr>
          <p:cNvPr id="25" name="TextBox 24">
            <a:extLst>
              <a:ext uri="{FF2B5EF4-FFF2-40B4-BE49-F238E27FC236}">
                <a16:creationId xmlns:a16="http://schemas.microsoft.com/office/drawing/2014/main" id="{02843E1D-2750-E690-0AA3-3CFF97EFFACC}"/>
              </a:ext>
            </a:extLst>
          </p:cNvPr>
          <p:cNvSpPr txBox="1"/>
          <p:nvPr/>
        </p:nvSpPr>
        <p:spPr>
          <a:xfrm>
            <a:off x="4238464" y="4378680"/>
            <a:ext cx="7615476" cy="1323439"/>
          </a:xfrm>
          <a:prstGeom prst="rect">
            <a:avLst/>
          </a:prstGeom>
          <a:noFill/>
        </p:spPr>
        <p:txBody>
          <a:bodyPr wrap="square">
            <a:spAutoFit/>
          </a:bodyPr>
          <a:lstStyle/>
          <a:p>
            <a:pPr marL="342900" indent="-342900" defTabSz="685715" fontAlgn="base">
              <a:buClr>
                <a:srgbClr val="231F20"/>
              </a:buClr>
              <a:buFont typeface="Wingdings" pitchFamily="2" charset="2"/>
              <a:buChar char="Ø"/>
              <a:defRPr/>
            </a:pPr>
            <a:r>
              <a:rPr lang="en-IN" sz="2000" dirty="0">
                <a:cs typeface="Arial" panose="020B0604020202020204" pitchFamily="34" charset="0"/>
              </a:rPr>
              <a:t>To identify patterns which indicate if a person is likely to default</a:t>
            </a:r>
          </a:p>
          <a:p>
            <a:pPr marL="342900" indent="-342900" defTabSz="685715" fontAlgn="base">
              <a:buClr>
                <a:srgbClr val="231F20"/>
              </a:buClr>
              <a:buFont typeface="Wingdings" pitchFamily="2" charset="2"/>
              <a:buChar char="Ø"/>
              <a:defRPr/>
            </a:pPr>
            <a:r>
              <a:rPr lang="en-IN" sz="2000" dirty="0">
                <a:cs typeface="Arial" panose="020B0604020202020204" pitchFamily="34" charset="0"/>
              </a:rPr>
              <a:t>Leveraging the patterns to take decisions that may include denying the loan, reducing the amount of loan, lending (to risky applicants) at a higher interest rate, etc</a:t>
            </a:r>
            <a:endParaRPr lang="en-IN" dirty="0">
              <a:cs typeface="Arial" panose="020B0604020202020204" pitchFamily="34" charset="0"/>
            </a:endParaRPr>
          </a:p>
        </p:txBody>
      </p:sp>
    </p:spTree>
    <p:extLst>
      <p:ext uri="{BB962C8B-B14F-4D97-AF65-F5344CB8AC3E}">
        <p14:creationId xmlns:p14="http://schemas.microsoft.com/office/powerpoint/2010/main" val="424509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a:extLst>
              <a:ext uri="{FF2B5EF4-FFF2-40B4-BE49-F238E27FC236}">
                <a16:creationId xmlns:a16="http://schemas.microsoft.com/office/drawing/2014/main" id="{82DD0236-1D35-D89E-C444-548CB9366B89}"/>
              </a:ext>
            </a:extLst>
          </p:cNvPr>
          <p:cNvSpPr txBox="1">
            <a:spLocks/>
          </p:cNvSpPr>
          <p:nvPr/>
        </p:nvSpPr>
        <p:spPr>
          <a:xfrm>
            <a:off x="481202" y="311033"/>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Approach</a:t>
            </a:r>
          </a:p>
        </p:txBody>
      </p:sp>
      <p:sp>
        <p:nvSpPr>
          <p:cNvPr id="2" name="TextBox 1">
            <a:extLst>
              <a:ext uri="{FF2B5EF4-FFF2-40B4-BE49-F238E27FC236}">
                <a16:creationId xmlns:a16="http://schemas.microsoft.com/office/drawing/2014/main" id="{0AB80EFE-4A6C-AE0E-66BA-18935C23CF34}"/>
              </a:ext>
            </a:extLst>
          </p:cNvPr>
          <p:cNvSpPr txBox="1"/>
          <p:nvPr/>
        </p:nvSpPr>
        <p:spPr>
          <a:xfrm>
            <a:off x="9430143"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Key inferences from the data analysis</a:t>
            </a:r>
          </a:p>
          <a:p>
            <a:pPr>
              <a:spcBef>
                <a:spcPts val="100"/>
              </a:spcBef>
              <a:spcAft>
                <a:spcPts val="100"/>
              </a:spcAft>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Summary of key recommendations for the company (Lending Club)</a:t>
            </a:r>
          </a:p>
          <a:p>
            <a:pPr>
              <a:spcBef>
                <a:spcPts val="100"/>
              </a:spcBef>
              <a:spcAft>
                <a:spcPts val="100"/>
              </a:spcAft>
            </a:pPr>
            <a:endParaRPr lang="en-US" sz="1400" kern="0" dirty="0">
              <a:solidFill>
                <a:schemeClr val="tx1">
                  <a:lumMod val="85000"/>
                  <a:lumOff val="15000"/>
                </a:schemeClr>
              </a:solidFill>
              <a:cs typeface="Arial" panose="020B0604020202020204" pitchFamily="34" charset="0"/>
            </a:endParaRPr>
          </a:p>
        </p:txBody>
      </p:sp>
      <p:sp>
        <p:nvSpPr>
          <p:cNvPr id="3" name="Rectangle 2">
            <a:extLst>
              <a:ext uri="{FF2B5EF4-FFF2-40B4-BE49-F238E27FC236}">
                <a16:creationId xmlns:a16="http://schemas.microsoft.com/office/drawing/2014/main" id="{7927694F-6484-612E-E157-B1FD8F8852E1}"/>
              </a:ext>
            </a:extLst>
          </p:cNvPr>
          <p:cNvSpPr/>
          <p:nvPr/>
        </p:nvSpPr>
        <p:spPr bwMode="auto">
          <a:xfrm>
            <a:off x="9430143"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Recommendations</a:t>
            </a:r>
            <a:endParaRPr kumimoji="0" lang="en-GB" sz="1600" b="1" u="none" strike="noStrike" cap="none" normalizeH="0" baseline="0" dirty="0">
              <a:ln>
                <a:noFill/>
              </a:ln>
              <a:solidFill>
                <a:schemeClr val="bg1"/>
              </a:solidFill>
              <a:effectLst/>
            </a:endParaRPr>
          </a:p>
        </p:txBody>
      </p:sp>
      <p:sp>
        <p:nvSpPr>
          <p:cNvPr id="4" name="TextBox 3">
            <a:extLst>
              <a:ext uri="{FF2B5EF4-FFF2-40B4-BE49-F238E27FC236}">
                <a16:creationId xmlns:a16="http://schemas.microsoft.com/office/drawing/2014/main" id="{D6BF165A-8356-1F76-BDC4-7905062BF577}"/>
              </a:ext>
            </a:extLst>
          </p:cNvPr>
          <p:cNvSpPr txBox="1"/>
          <p:nvPr/>
        </p:nvSpPr>
        <p:spPr>
          <a:xfrm>
            <a:off x="7144046" y="1862694"/>
            <a:ext cx="2199882" cy="4055507"/>
          </a:xfrm>
          <a:prstGeom prst="rect">
            <a:avLst/>
          </a:prstGeom>
          <a:solidFill>
            <a:schemeClr val="bg1"/>
          </a:solidFill>
          <a:ln w="3175">
            <a:solidFill>
              <a:schemeClr val="accent2"/>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Correlation Heatmap</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5" name="Rectangle 4">
            <a:extLst>
              <a:ext uri="{FF2B5EF4-FFF2-40B4-BE49-F238E27FC236}">
                <a16:creationId xmlns:a16="http://schemas.microsoft.com/office/drawing/2014/main" id="{4284EEB9-6669-BE0C-9EE1-316392F3889B}"/>
              </a:ext>
            </a:extLst>
          </p:cNvPr>
          <p:cNvSpPr/>
          <p:nvPr/>
        </p:nvSpPr>
        <p:spPr bwMode="auto">
          <a:xfrm>
            <a:off x="7144046" y="1311729"/>
            <a:ext cx="2199882" cy="549383"/>
          </a:xfrm>
          <a:prstGeom prst="rect">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     MULTIVARIATE   </a:t>
            </a:r>
          </a:p>
          <a:p>
            <a:r>
              <a:rPr lang="en-GB" sz="1600" b="1" dirty="0">
                <a:solidFill>
                  <a:schemeClr val="bg1"/>
                </a:solidFill>
              </a:rPr>
              <a:t>           Analysis</a:t>
            </a:r>
            <a:endParaRPr kumimoji="0" lang="en-GB" sz="1600" b="1" u="none" strike="noStrike" cap="none" normalizeH="0" baseline="0" dirty="0">
              <a:ln>
                <a:noFill/>
              </a:ln>
              <a:solidFill>
                <a:schemeClr val="bg1"/>
              </a:solidFill>
              <a:effectLst/>
            </a:endParaRPr>
          </a:p>
        </p:txBody>
      </p:sp>
      <p:sp>
        <p:nvSpPr>
          <p:cNvPr id="6" name="TextBox 5">
            <a:extLst>
              <a:ext uri="{FF2B5EF4-FFF2-40B4-BE49-F238E27FC236}">
                <a16:creationId xmlns:a16="http://schemas.microsoft.com/office/drawing/2014/main" id="{AD0AEF7F-2A00-5284-398D-6883EBF28C05}"/>
              </a:ext>
            </a:extLst>
          </p:cNvPr>
          <p:cNvSpPr txBox="1"/>
          <p:nvPr/>
        </p:nvSpPr>
        <p:spPr>
          <a:xfrm>
            <a:off x="2571849" y="1862694"/>
            <a:ext cx="2199882" cy="4055507"/>
          </a:xfrm>
          <a:prstGeom prst="rect">
            <a:avLst/>
          </a:prstGeom>
          <a:solidFill>
            <a:schemeClr val="bg1"/>
          </a:solidFill>
          <a:ln w="3175">
            <a:solidFill>
              <a:schemeClr val="accent2"/>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Unordered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Ordered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Categorical Quantitative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Bar Plots </a:t>
            </a:r>
          </a:p>
        </p:txBody>
      </p:sp>
      <p:sp>
        <p:nvSpPr>
          <p:cNvPr id="7" name="Rectangle 6">
            <a:extLst>
              <a:ext uri="{FF2B5EF4-FFF2-40B4-BE49-F238E27FC236}">
                <a16:creationId xmlns:a16="http://schemas.microsoft.com/office/drawing/2014/main" id="{C74133C8-6588-8856-C20E-2FA896F593A2}"/>
              </a:ext>
            </a:extLst>
          </p:cNvPr>
          <p:cNvSpPr/>
          <p:nvPr/>
        </p:nvSpPr>
        <p:spPr bwMode="auto">
          <a:xfrm>
            <a:off x="2571849" y="1311729"/>
            <a:ext cx="2199882" cy="549383"/>
          </a:xfrm>
          <a:prstGeom prst="rect">
            <a:avLst/>
          </a:prstGeom>
          <a:solidFill>
            <a:schemeClr val="accent2"/>
          </a:solidFill>
          <a:ln w="31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kumimoji="0" lang="en-GB" sz="1600" b="1" u="none" strike="noStrike" cap="none" normalizeH="0" baseline="0" dirty="0">
                <a:ln>
                  <a:noFill/>
                </a:ln>
                <a:solidFill>
                  <a:schemeClr val="bg1"/>
                </a:solidFill>
                <a:effectLst/>
              </a:rPr>
              <a:t>       UNIVARIATE </a:t>
            </a:r>
          </a:p>
          <a:p>
            <a:r>
              <a:rPr kumimoji="0" lang="en-GB" sz="1600" b="1" u="none" strike="noStrike" cap="none" normalizeH="0" baseline="0" dirty="0">
                <a:ln>
                  <a:noFill/>
                </a:ln>
                <a:solidFill>
                  <a:schemeClr val="bg1"/>
                </a:solidFill>
                <a:effectLst/>
              </a:rPr>
              <a:t>          Analysis</a:t>
            </a:r>
          </a:p>
        </p:txBody>
      </p:sp>
      <p:pic>
        <p:nvPicPr>
          <p:cNvPr id="8" name="Picture 5">
            <a:extLst>
              <a:ext uri="{FF2B5EF4-FFF2-40B4-BE49-F238E27FC236}">
                <a16:creationId xmlns:a16="http://schemas.microsoft.com/office/drawing/2014/main" id="{A45BBE67-E6BC-5B39-8A5B-B60CE147FE64}"/>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tretch>
            <a:fillRect/>
          </a:stretch>
        </p:blipFill>
        <p:spPr bwMode="auto">
          <a:xfrm>
            <a:off x="4190104" y="1373085"/>
            <a:ext cx="444237" cy="4196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68979B-E426-2414-DD26-DC507FD7B1AF}"/>
              </a:ext>
            </a:extLst>
          </p:cNvPr>
          <p:cNvSpPr txBox="1"/>
          <p:nvPr/>
        </p:nvSpPr>
        <p:spPr>
          <a:xfrm>
            <a:off x="285751"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Awareness about key columns/features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Identify &amp; treat null values, duplicates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Identify &amp; drop  columns not relevant or useful</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Missing Values, Outliers Treatment</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Standardize, Manipulate, Derive to aid analysis</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Binning/Bucketing</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10" name="Rectangle 9">
            <a:extLst>
              <a:ext uri="{FF2B5EF4-FFF2-40B4-BE49-F238E27FC236}">
                <a16:creationId xmlns:a16="http://schemas.microsoft.com/office/drawing/2014/main" id="{3C94D5D9-3C79-9605-CA2C-87D4A079A82B}"/>
              </a:ext>
            </a:extLst>
          </p:cNvPr>
          <p:cNvSpPr/>
          <p:nvPr/>
        </p:nvSpPr>
        <p:spPr bwMode="auto">
          <a:xfrm>
            <a:off x="285751"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Understand, Clean</a:t>
            </a:r>
          </a:p>
          <a:p>
            <a:r>
              <a:rPr lang="en-GB" sz="1600" b="1" dirty="0">
                <a:solidFill>
                  <a:schemeClr val="bg1"/>
                </a:solidFill>
              </a:rPr>
              <a:t>&amp; Transform Data</a:t>
            </a:r>
          </a:p>
        </p:txBody>
      </p:sp>
      <p:pic>
        <p:nvPicPr>
          <p:cNvPr id="11" name="Picture 6">
            <a:extLst>
              <a:ext uri="{FF2B5EF4-FFF2-40B4-BE49-F238E27FC236}">
                <a16:creationId xmlns:a16="http://schemas.microsoft.com/office/drawing/2014/main" id="{06881B0A-4895-E83F-1E9E-EA4C3787A54C}"/>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tretch>
            <a:fillRect/>
          </a:stretch>
        </p:blipFill>
        <p:spPr bwMode="auto">
          <a:xfrm>
            <a:off x="1965398" y="1445891"/>
            <a:ext cx="463982" cy="3409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04294BB-85B2-132D-C51B-6E71B364D14F}"/>
              </a:ext>
            </a:extLst>
          </p:cNvPr>
          <p:cNvSpPr txBox="1"/>
          <p:nvPr/>
        </p:nvSpPr>
        <p:spPr>
          <a:xfrm>
            <a:off x="4857947" y="1862694"/>
            <a:ext cx="2199882" cy="4055507"/>
          </a:xfrm>
          <a:prstGeom prst="rect">
            <a:avLst/>
          </a:prstGeom>
          <a:solidFill>
            <a:schemeClr val="bg1"/>
          </a:solidFill>
          <a:ln w="3175">
            <a:solidFill>
              <a:schemeClr val="accent1"/>
            </a:solidFill>
          </a:ln>
        </p:spPr>
        <p:txBody>
          <a:bodyPr wrap="square" lIns="91440" tIns="44450" rIns="91440" bIns="44450" rtlCol="0">
            <a:noAutofit/>
          </a:bodyPr>
          <a:lstStyle/>
          <a:p>
            <a:pPr marL="114300" indent="-114300">
              <a:spcBef>
                <a:spcPts val="100"/>
              </a:spcBef>
              <a:spcAft>
                <a:spcPts val="100"/>
              </a:spcAft>
              <a:buFont typeface="Wingdings" panose="05000000000000000000" pitchFamily="2" charset="2"/>
              <a:buChar char="§"/>
            </a:pPr>
            <a:r>
              <a:rPr lang="en-US" sz="1400" kern="0" dirty="0">
                <a:solidFill>
                  <a:schemeClr val="tx1">
                    <a:lumMod val="85000"/>
                    <a:lumOff val="15000"/>
                  </a:schemeClr>
                </a:solidFill>
                <a:cs typeface="Arial" panose="020B0604020202020204" pitchFamily="34" charset="0"/>
              </a:rPr>
              <a:t>Histogram, Box Plot, Scatter Plot</a:t>
            </a:r>
          </a:p>
          <a:p>
            <a:pPr marL="114300"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a:p>
            <a:pPr lvl="1">
              <a:spcBef>
                <a:spcPts val="100"/>
              </a:spcBef>
              <a:spcAft>
                <a:spcPts val="100"/>
              </a:spcAft>
            </a:pPr>
            <a:endParaRPr lang="en-US" sz="1300" kern="0" dirty="0">
              <a:solidFill>
                <a:schemeClr val="tx1">
                  <a:lumMod val="85000"/>
                  <a:lumOff val="15000"/>
                </a:schemeClr>
              </a:solidFill>
              <a:cs typeface="Arial" panose="020B0604020202020204" pitchFamily="34" charset="0"/>
            </a:endParaRPr>
          </a:p>
          <a:p>
            <a:pPr marL="571500" lvl="1" indent="-114300">
              <a:spcBef>
                <a:spcPts val="100"/>
              </a:spcBef>
              <a:spcAft>
                <a:spcPts val="100"/>
              </a:spcAft>
              <a:buFont typeface="Wingdings" panose="05000000000000000000" pitchFamily="2" charset="2"/>
              <a:buChar char="§"/>
            </a:pPr>
            <a:endParaRPr lang="en-US" sz="1400" kern="0" dirty="0">
              <a:solidFill>
                <a:schemeClr val="tx1">
                  <a:lumMod val="85000"/>
                  <a:lumOff val="15000"/>
                </a:schemeClr>
              </a:solidFill>
              <a:cs typeface="Arial" panose="020B0604020202020204" pitchFamily="34" charset="0"/>
            </a:endParaRPr>
          </a:p>
        </p:txBody>
      </p:sp>
      <p:sp>
        <p:nvSpPr>
          <p:cNvPr id="13" name="Rectangle 12">
            <a:extLst>
              <a:ext uri="{FF2B5EF4-FFF2-40B4-BE49-F238E27FC236}">
                <a16:creationId xmlns:a16="http://schemas.microsoft.com/office/drawing/2014/main" id="{46E6E5E0-D877-5FDB-3C90-8D500B24E373}"/>
              </a:ext>
            </a:extLst>
          </p:cNvPr>
          <p:cNvSpPr/>
          <p:nvPr/>
        </p:nvSpPr>
        <p:spPr bwMode="auto">
          <a:xfrm>
            <a:off x="4857947" y="1311729"/>
            <a:ext cx="2199882" cy="549383"/>
          </a:xfrm>
          <a:prstGeom prst="rect">
            <a:avLst/>
          </a:prstGeom>
          <a:solidFill>
            <a:schemeClr val="accent1"/>
          </a:solidFill>
          <a:ln w="31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sz="1600" b="1" dirty="0">
                <a:solidFill>
                  <a:schemeClr val="bg1"/>
                </a:solidFill>
              </a:rPr>
              <a:t>         BIVARIATE  </a:t>
            </a:r>
          </a:p>
          <a:p>
            <a:r>
              <a:rPr lang="en-GB" sz="1600" b="1" dirty="0">
                <a:solidFill>
                  <a:schemeClr val="bg1"/>
                </a:solidFill>
              </a:rPr>
              <a:t>          Analysis</a:t>
            </a:r>
            <a:endParaRPr kumimoji="0" lang="en-GB" sz="1600" b="1" u="none" strike="noStrike" cap="none" normalizeH="0" baseline="0" dirty="0">
              <a:ln>
                <a:noFill/>
              </a:ln>
              <a:solidFill>
                <a:schemeClr val="bg1"/>
              </a:solidFill>
              <a:effectLst/>
            </a:endParaRPr>
          </a:p>
        </p:txBody>
      </p:sp>
      <p:pic>
        <p:nvPicPr>
          <p:cNvPr id="14" name="Picture 2">
            <a:extLst>
              <a:ext uri="{FF2B5EF4-FFF2-40B4-BE49-F238E27FC236}">
                <a16:creationId xmlns:a16="http://schemas.microsoft.com/office/drawing/2014/main" id="{ED626CEF-03EE-C10E-9192-4BF428961050}"/>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tretch>
            <a:fillRect/>
          </a:stretch>
        </p:blipFill>
        <p:spPr bwMode="auto">
          <a:xfrm>
            <a:off x="6604383" y="1434127"/>
            <a:ext cx="373105" cy="33595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745CEA9F-E5B5-7E0E-997C-6BF42B9C8AEC}"/>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tretch>
            <a:fillRect/>
          </a:stretch>
        </p:blipFill>
        <p:spPr bwMode="auto">
          <a:xfrm>
            <a:off x="8938920" y="1419882"/>
            <a:ext cx="357770" cy="3244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a:extLst>
              <a:ext uri="{FF2B5EF4-FFF2-40B4-BE49-F238E27FC236}">
                <a16:creationId xmlns:a16="http://schemas.microsoft.com/office/drawing/2014/main" id="{8A6F01FE-079F-FDA8-AAD6-46D7DAB7F07F}"/>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tretch>
            <a:fillRect/>
          </a:stretch>
        </p:blipFill>
        <p:spPr bwMode="auto">
          <a:xfrm>
            <a:off x="11144530" y="1458722"/>
            <a:ext cx="461620" cy="33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18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02B4B-19F6-6D26-20F8-7148E9BBAA50}"/>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DF614AB-19A4-3DC3-E6E1-477C8FD48492}"/>
              </a:ext>
            </a:extLst>
          </p:cNvPr>
          <p:cNvSpPr txBox="1">
            <a:spLocks/>
          </p:cNvSpPr>
          <p:nvPr/>
        </p:nvSpPr>
        <p:spPr>
          <a:xfrm>
            <a:off x="481202" y="168153"/>
            <a:ext cx="9720072" cy="1000696"/>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Data Understanding</a:t>
            </a:r>
          </a:p>
        </p:txBody>
      </p:sp>
      <p:sp>
        <p:nvSpPr>
          <p:cNvPr id="2" name="TextBox 1">
            <a:extLst>
              <a:ext uri="{FF2B5EF4-FFF2-40B4-BE49-F238E27FC236}">
                <a16:creationId xmlns:a16="http://schemas.microsoft.com/office/drawing/2014/main" id="{406BCFD3-01C9-9B29-6171-A33BB8449915}"/>
              </a:ext>
            </a:extLst>
          </p:cNvPr>
          <p:cNvSpPr txBox="1"/>
          <p:nvPr/>
        </p:nvSpPr>
        <p:spPr>
          <a:xfrm>
            <a:off x="481202" y="668501"/>
            <a:ext cx="11405998" cy="707886"/>
          </a:xfrm>
          <a:prstGeom prst="rect">
            <a:avLst/>
          </a:prstGeom>
          <a:noFill/>
        </p:spPr>
        <p:txBody>
          <a:bodyPr wrap="square">
            <a:spAutoFit/>
          </a:bodyPr>
          <a:lstStyle/>
          <a:p>
            <a:pPr defTabSz="685715" fontAlgn="base">
              <a:buClr>
                <a:srgbClr val="231F20"/>
              </a:buClr>
              <a:defRPr/>
            </a:pPr>
            <a:r>
              <a:rPr lang="en-IN" sz="2000" dirty="0"/>
              <a:t>After the basic clean up (nulls, duplicates), a comprehensive assessment done to identify other columns that need to be removed. Snapshot of the assessment below</a:t>
            </a:r>
            <a:endParaRPr lang="en-IN" sz="2000" dirty="0">
              <a:cs typeface="Arial" panose="020B0604020202020204" pitchFamily="34" charset="0"/>
            </a:endParaRPr>
          </a:p>
        </p:txBody>
      </p:sp>
      <p:graphicFrame>
        <p:nvGraphicFramePr>
          <p:cNvPr id="4" name="Table 3">
            <a:extLst>
              <a:ext uri="{FF2B5EF4-FFF2-40B4-BE49-F238E27FC236}">
                <a16:creationId xmlns:a16="http://schemas.microsoft.com/office/drawing/2014/main" id="{C1343C4D-6313-E817-2E4D-79F82CD5F097}"/>
              </a:ext>
            </a:extLst>
          </p:cNvPr>
          <p:cNvGraphicFramePr>
            <a:graphicFrameLocks noGrp="1"/>
          </p:cNvGraphicFramePr>
          <p:nvPr>
            <p:extLst>
              <p:ext uri="{D42A27DB-BD31-4B8C-83A1-F6EECF244321}">
                <p14:modId xmlns:p14="http://schemas.microsoft.com/office/powerpoint/2010/main" val="2729117406"/>
              </p:ext>
            </p:extLst>
          </p:nvPr>
        </p:nvGraphicFramePr>
        <p:xfrm>
          <a:off x="481202" y="1376382"/>
          <a:ext cx="11229595" cy="4824393"/>
        </p:xfrm>
        <a:graphic>
          <a:graphicData uri="http://schemas.openxmlformats.org/drawingml/2006/table">
            <a:tbl>
              <a:tblPr firstRow="1" bandRow="1">
                <a:tableStyleId>{5C22544A-7EE6-4342-B048-85BDC9FD1C3A}</a:tableStyleId>
              </a:tblPr>
              <a:tblGrid>
                <a:gridCol w="661526">
                  <a:extLst>
                    <a:ext uri="{9D8B030D-6E8A-4147-A177-3AD203B41FA5}">
                      <a16:colId xmlns:a16="http://schemas.microsoft.com/office/drawing/2014/main" val="3330411465"/>
                    </a:ext>
                  </a:extLst>
                </a:gridCol>
                <a:gridCol w="7258322">
                  <a:extLst>
                    <a:ext uri="{9D8B030D-6E8A-4147-A177-3AD203B41FA5}">
                      <a16:colId xmlns:a16="http://schemas.microsoft.com/office/drawing/2014/main" val="2087831145"/>
                    </a:ext>
                  </a:extLst>
                </a:gridCol>
                <a:gridCol w="3309747">
                  <a:extLst>
                    <a:ext uri="{9D8B030D-6E8A-4147-A177-3AD203B41FA5}">
                      <a16:colId xmlns:a16="http://schemas.microsoft.com/office/drawing/2014/main" val="1296317214"/>
                    </a:ext>
                  </a:extLst>
                </a:gridCol>
              </a:tblGrid>
              <a:tr h="374762">
                <a:tc>
                  <a:txBody>
                    <a:bodyPr/>
                    <a:lstStyle/>
                    <a:p>
                      <a:r>
                        <a:rPr lang="en-US" dirty="0"/>
                        <a:t>Sr #</a:t>
                      </a:r>
                    </a:p>
                  </a:txBody>
                  <a:tcPr/>
                </a:tc>
                <a:tc>
                  <a:txBody>
                    <a:bodyPr/>
                    <a:lstStyle/>
                    <a:p>
                      <a:r>
                        <a:rPr lang="en-US" dirty="0"/>
                        <a:t>Column Names</a:t>
                      </a:r>
                    </a:p>
                  </a:txBody>
                  <a:tcPr/>
                </a:tc>
                <a:tc>
                  <a:txBody>
                    <a:bodyPr/>
                    <a:lstStyle/>
                    <a:p>
                      <a:r>
                        <a:rPr lang="en-US" dirty="0"/>
                        <a:t>Remarks</a:t>
                      </a:r>
                    </a:p>
                  </a:txBody>
                  <a:tcPr/>
                </a:tc>
                <a:extLst>
                  <a:ext uri="{0D108BD9-81ED-4DB2-BD59-A6C34878D82A}">
                    <a16:rowId xmlns:a16="http://schemas.microsoft.com/office/drawing/2014/main" val="3699316497"/>
                  </a:ext>
                </a:extLst>
              </a:tr>
              <a:tr h="296537">
                <a:tc>
                  <a:txBody>
                    <a:bodyPr/>
                    <a:lstStyle/>
                    <a:p>
                      <a:r>
                        <a:rPr lang="en-US" sz="1400" dirty="0"/>
                        <a:t>1</a:t>
                      </a:r>
                    </a:p>
                  </a:txBody>
                  <a:tcPr/>
                </a:tc>
                <a:tc>
                  <a:txBody>
                    <a:bodyPr/>
                    <a:lstStyle/>
                    <a:p>
                      <a:r>
                        <a:rPr lang="en-IN" sz="1400" i="1" dirty="0">
                          <a:effectLst/>
                        </a:rPr>
                        <a:t>id, member_id </a:t>
                      </a:r>
                      <a:endParaRPr lang="en-US" sz="1400" dirty="0"/>
                    </a:p>
                  </a:txBody>
                  <a:tcPr/>
                </a:tc>
                <a:tc>
                  <a:txBody>
                    <a:bodyPr/>
                    <a:lstStyle/>
                    <a:p>
                      <a:r>
                        <a:rPr lang="en-US" sz="1400" dirty="0"/>
                        <a:t>Not required</a:t>
                      </a:r>
                    </a:p>
                  </a:txBody>
                  <a:tcPr/>
                </a:tc>
                <a:extLst>
                  <a:ext uri="{0D108BD9-81ED-4DB2-BD59-A6C34878D82A}">
                    <a16:rowId xmlns:a16="http://schemas.microsoft.com/office/drawing/2014/main" val="945977854"/>
                  </a:ext>
                </a:extLst>
              </a:tr>
              <a:tr h="296537">
                <a:tc>
                  <a:txBody>
                    <a:bodyPr/>
                    <a:lstStyle/>
                    <a:p>
                      <a:r>
                        <a:rPr lang="en-US" sz="1400" dirty="0"/>
                        <a:t>2</a:t>
                      </a:r>
                    </a:p>
                  </a:txBody>
                  <a:tcPr/>
                </a:tc>
                <a:tc>
                  <a:txBody>
                    <a:bodyPr/>
                    <a:lstStyle/>
                    <a:p>
                      <a:r>
                        <a:rPr lang="en-IN" sz="1400" i="1" dirty="0">
                          <a:effectLst/>
                        </a:rPr>
                        <a:t>acc_now_delinq</a:t>
                      </a:r>
                      <a:endParaRPr lang="en-US" sz="1400" dirty="0"/>
                    </a:p>
                  </a:txBody>
                  <a:tcPr/>
                </a:tc>
                <a:tc>
                  <a:txBody>
                    <a:bodyPr/>
                    <a:lstStyle/>
                    <a:p>
                      <a:r>
                        <a:rPr lang="en-US" sz="1400" dirty="0"/>
                        <a:t>Empty</a:t>
                      </a:r>
                    </a:p>
                  </a:txBody>
                  <a:tcPr/>
                </a:tc>
                <a:extLst>
                  <a:ext uri="{0D108BD9-81ED-4DB2-BD59-A6C34878D82A}">
                    <a16:rowId xmlns:a16="http://schemas.microsoft.com/office/drawing/2014/main" val="1868155571"/>
                  </a:ext>
                </a:extLst>
              </a:tr>
              <a:tr h="296537">
                <a:tc>
                  <a:txBody>
                    <a:bodyPr/>
                    <a:lstStyle/>
                    <a:p>
                      <a:r>
                        <a:rPr lang="en-US" sz="1400" dirty="0"/>
                        <a:t>3</a:t>
                      </a:r>
                    </a:p>
                  </a:txBody>
                  <a:tcPr/>
                </a:tc>
                <a:tc>
                  <a:txBody>
                    <a:bodyPr/>
                    <a:lstStyle/>
                    <a:p>
                      <a:r>
                        <a:rPr lang="en-IN" sz="1400" i="1" dirty="0">
                          <a:effectLst/>
                        </a:rPr>
                        <a:t>pymnt_plan, initial_list_status </a:t>
                      </a:r>
                      <a:endParaRPr lang="en-US" sz="1400" dirty="0"/>
                    </a:p>
                  </a:txBody>
                  <a:tcPr/>
                </a:tc>
                <a:tc>
                  <a:txBody>
                    <a:bodyPr/>
                    <a:lstStyle/>
                    <a:p>
                      <a:r>
                        <a:rPr lang="en-IN" sz="1400" i="1" dirty="0">
                          <a:effectLst/>
                        </a:rPr>
                        <a:t>fixed value as n &amp; f respectively for all</a:t>
                      </a:r>
                      <a:r>
                        <a:rPr lang="en-IN" sz="1400" dirty="0"/>
                        <a:t> </a:t>
                      </a:r>
                      <a:endParaRPr lang="en-US" sz="1400" dirty="0"/>
                    </a:p>
                  </a:txBody>
                  <a:tcPr/>
                </a:tc>
                <a:extLst>
                  <a:ext uri="{0D108BD9-81ED-4DB2-BD59-A6C34878D82A}">
                    <a16:rowId xmlns:a16="http://schemas.microsoft.com/office/drawing/2014/main" val="1165297973"/>
                  </a:ext>
                </a:extLst>
              </a:tr>
              <a:tr h="296537">
                <a:tc>
                  <a:txBody>
                    <a:bodyPr/>
                    <a:lstStyle/>
                    <a:p>
                      <a:r>
                        <a:rPr lang="en-US" sz="1400" dirty="0"/>
                        <a:t>4</a:t>
                      </a:r>
                    </a:p>
                  </a:txBody>
                  <a:tcPr/>
                </a:tc>
                <a:tc>
                  <a:txBody>
                    <a:bodyPr/>
                    <a:lstStyle/>
                    <a:p>
                      <a:r>
                        <a:rPr lang="en-IN" sz="1400" i="1" dirty="0">
                          <a:effectLst/>
                        </a:rPr>
                        <a:t>url, desc, emp_title</a:t>
                      </a:r>
                      <a:endParaRPr lang="en-US" sz="1400" dirty="0"/>
                    </a:p>
                  </a:txBody>
                  <a:tcPr/>
                </a:tc>
                <a:tc>
                  <a:txBody>
                    <a:bodyPr/>
                    <a:lstStyle/>
                    <a:p>
                      <a:r>
                        <a:rPr lang="en-US" sz="1400" dirty="0"/>
                        <a:t>Not useful for analysis</a:t>
                      </a:r>
                    </a:p>
                  </a:txBody>
                  <a:tcPr/>
                </a:tc>
                <a:extLst>
                  <a:ext uri="{0D108BD9-81ED-4DB2-BD59-A6C34878D82A}">
                    <a16:rowId xmlns:a16="http://schemas.microsoft.com/office/drawing/2014/main" val="64900439"/>
                  </a:ext>
                </a:extLst>
              </a:tr>
              <a:tr h="296537">
                <a:tc>
                  <a:txBody>
                    <a:bodyPr/>
                    <a:lstStyle/>
                    <a:p>
                      <a:r>
                        <a:rPr lang="en-US" sz="1400" dirty="0"/>
                        <a:t>5</a:t>
                      </a:r>
                    </a:p>
                  </a:txBody>
                  <a:tcPr/>
                </a:tc>
                <a:tc>
                  <a:txBody>
                    <a:bodyPr/>
                    <a:lstStyle/>
                    <a:p>
                      <a:r>
                        <a:rPr lang="en-IN" sz="1400" i="1" dirty="0">
                          <a:effectLst/>
                        </a:rPr>
                        <a:t>title </a:t>
                      </a:r>
                      <a:endParaRPr lang="en-US" sz="1400" dirty="0"/>
                    </a:p>
                  </a:txBody>
                  <a:tcPr/>
                </a:tc>
                <a:tc>
                  <a:txBody>
                    <a:bodyPr/>
                    <a:lstStyle/>
                    <a:p>
                      <a:r>
                        <a:rPr lang="en-US" sz="1400" dirty="0"/>
                        <a:t>Too many distinct values, not useful</a:t>
                      </a:r>
                    </a:p>
                  </a:txBody>
                  <a:tcPr/>
                </a:tc>
                <a:extLst>
                  <a:ext uri="{0D108BD9-81ED-4DB2-BD59-A6C34878D82A}">
                    <a16:rowId xmlns:a16="http://schemas.microsoft.com/office/drawing/2014/main" val="2236241240"/>
                  </a:ext>
                </a:extLst>
              </a:tr>
              <a:tr h="296537">
                <a:tc>
                  <a:txBody>
                    <a:bodyPr/>
                    <a:lstStyle/>
                    <a:p>
                      <a:r>
                        <a:rPr lang="en-US" sz="1400" dirty="0"/>
                        <a:t>6</a:t>
                      </a:r>
                    </a:p>
                  </a:txBody>
                  <a:tcPr/>
                </a:tc>
                <a:tc>
                  <a:txBody>
                    <a:bodyPr/>
                    <a:lstStyle/>
                    <a:p>
                      <a:r>
                        <a:rPr lang="en-IN" sz="1400" i="1" dirty="0">
                          <a:effectLst/>
                        </a:rPr>
                        <a:t>zip_code </a:t>
                      </a:r>
                      <a:endParaRPr lang="en-US" sz="1400" dirty="0"/>
                    </a:p>
                  </a:txBody>
                  <a:tcPr/>
                </a:tc>
                <a:tc>
                  <a:txBody>
                    <a:bodyPr/>
                    <a:lstStyle/>
                    <a:p>
                      <a:r>
                        <a:rPr lang="en-US" sz="1400" dirty="0"/>
                        <a:t>Full info not available</a:t>
                      </a:r>
                    </a:p>
                  </a:txBody>
                  <a:tcPr/>
                </a:tc>
                <a:extLst>
                  <a:ext uri="{0D108BD9-81ED-4DB2-BD59-A6C34878D82A}">
                    <a16:rowId xmlns:a16="http://schemas.microsoft.com/office/drawing/2014/main" val="2773629369"/>
                  </a:ext>
                </a:extLst>
              </a:tr>
              <a:tr h="296537">
                <a:tc>
                  <a:txBody>
                    <a:bodyPr/>
                    <a:lstStyle/>
                    <a:p>
                      <a:r>
                        <a:rPr lang="en-US" sz="1400" dirty="0"/>
                        <a:t>7</a:t>
                      </a:r>
                    </a:p>
                  </a:txBody>
                  <a:tcPr/>
                </a:tc>
                <a:tc>
                  <a:txBody>
                    <a:bodyPr/>
                    <a:lstStyle/>
                    <a:p>
                      <a:r>
                        <a:rPr lang="en-IN" sz="1400" i="1" dirty="0">
                          <a:effectLst/>
                        </a:rPr>
                        <a:t>mths_since_last_delinq </a:t>
                      </a:r>
                      <a:endParaRPr lang="en-US" sz="1400" dirty="0"/>
                    </a:p>
                  </a:txBody>
                  <a:tcPr/>
                </a:tc>
                <a:tc>
                  <a:txBody>
                    <a:bodyPr/>
                    <a:lstStyle/>
                    <a:p>
                      <a:r>
                        <a:rPr lang="en-US" sz="1400" dirty="0"/>
                        <a:t>Only partial info available</a:t>
                      </a:r>
                    </a:p>
                  </a:txBody>
                  <a:tcPr/>
                </a:tc>
                <a:extLst>
                  <a:ext uri="{0D108BD9-81ED-4DB2-BD59-A6C34878D82A}">
                    <a16:rowId xmlns:a16="http://schemas.microsoft.com/office/drawing/2014/main" val="2596946610"/>
                  </a:ext>
                </a:extLst>
              </a:tr>
              <a:tr h="296537">
                <a:tc>
                  <a:txBody>
                    <a:bodyPr/>
                    <a:lstStyle/>
                    <a:p>
                      <a:r>
                        <a:rPr lang="en-US" sz="1400" dirty="0"/>
                        <a:t>8</a:t>
                      </a:r>
                    </a:p>
                  </a:txBody>
                  <a:tcPr/>
                </a:tc>
                <a:tc>
                  <a:txBody>
                    <a:bodyPr/>
                    <a:lstStyle/>
                    <a:p>
                      <a:r>
                        <a:rPr lang="en-IN" sz="1400" i="1" dirty="0">
                          <a:effectLst/>
                        </a:rPr>
                        <a:t>mths_since_last_record </a:t>
                      </a:r>
                      <a:endParaRPr lang="en-US" sz="1400" dirty="0"/>
                    </a:p>
                  </a:txBody>
                  <a:tcPr/>
                </a:tc>
                <a:tc>
                  <a:txBody>
                    <a:bodyPr/>
                    <a:lstStyle/>
                    <a:p>
                      <a:r>
                        <a:rPr lang="en-US" sz="1400" dirty="0"/>
                        <a:t>Approx 10% only has values</a:t>
                      </a:r>
                    </a:p>
                  </a:txBody>
                  <a:tcPr/>
                </a:tc>
                <a:extLst>
                  <a:ext uri="{0D108BD9-81ED-4DB2-BD59-A6C34878D82A}">
                    <a16:rowId xmlns:a16="http://schemas.microsoft.com/office/drawing/2014/main" val="3941499899"/>
                  </a:ext>
                </a:extLst>
              </a:tr>
              <a:tr h="296537">
                <a:tc>
                  <a:txBody>
                    <a:bodyPr/>
                    <a:lstStyle/>
                    <a:p>
                      <a:r>
                        <a:rPr lang="en-US" sz="1400" dirty="0"/>
                        <a:t>9</a:t>
                      </a:r>
                    </a:p>
                  </a:txBody>
                  <a:tcPr/>
                </a:tc>
                <a:tc>
                  <a:txBody>
                    <a:bodyPr/>
                    <a:lstStyle/>
                    <a:p>
                      <a:r>
                        <a:rPr lang="en-IN" sz="1400" i="1" dirty="0">
                          <a:effectLst/>
                        </a:rPr>
                        <a:t>revol_bal, out_prncp, out_prncp_inv, total_pymnt, total_pymnt_inv </a:t>
                      </a:r>
                      <a:endParaRPr lang="en-US" sz="1400" dirty="0"/>
                    </a:p>
                  </a:txBody>
                  <a:tcPr/>
                </a:tc>
                <a:tc>
                  <a:txBody>
                    <a:bodyPr/>
                    <a:lstStyle/>
                    <a:p>
                      <a:r>
                        <a:rPr lang="en-US" sz="1400" dirty="0"/>
                        <a:t>Not useful for defaulter analysis</a:t>
                      </a:r>
                    </a:p>
                  </a:txBody>
                  <a:tcPr/>
                </a:tc>
                <a:extLst>
                  <a:ext uri="{0D108BD9-81ED-4DB2-BD59-A6C34878D82A}">
                    <a16:rowId xmlns:a16="http://schemas.microsoft.com/office/drawing/2014/main" val="1555766531"/>
                  </a:ext>
                </a:extLst>
              </a:tr>
              <a:tr h="377689">
                <a:tc>
                  <a:txBody>
                    <a:bodyPr/>
                    <a:lstStyle/>
                    <a:p>
                      <a:r>
                        <a:rPr lang="en-US" sz="1400" dirty="0"/>
                        <a:t>10</a:t>
                      </a:r>
                    </a:p>
                  </a:txBody>
                  <a:tcPr/>
                </a:tc>
                <a:tc>
                  <a:txBody>
                    <a:bodyPr/>
                    <a:lstStyle/>
                    <a:p>
                      <a:r>
                        <a:rPr lang="en-IN" sz="1400" i="1" dirty="0">
                          <a:effectLst/>
                        </a:rPr>
                        <a:t>total_rec_prncp, total_rec_int, total_rec_late_fee, recoveries, collection_recovery_fee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useful for defaulter analysis</a:t>
                      </a:r>
                    </a:p>
                  </a:txBody>
                  <a:tcPr/>
                </a:tc>
                <a:extLst>
                  <a:ext uri="{0D108BD9-81ED-4DB2-BD59-A6C34878D82A}">
                    <a16:rowId xmlns:a16="http://schemas.microsoft.com/office/drawing/2014/main" val="3461861979"/>
                  </a:ext>
                </a:extLst>
              </a:tr>
              <a:tr h="414342">
                <a:tc>
                  <a:txBody>
                    <a:bodyPr/>
                    <a:lstStyle/>
                    <a:p>
                      <a:r>
                        <a:rPr lang="en-US" sz="1400" dirty="0"/>
                        <a:t>11</a:t>
                      </a:r>
                    </a:p>
                  </a:txBody>
                  <a:tcPr/>
                </a:tc>
                <a:tc>
                  <a:txBody>
                    <a:bodyPr/>
                    <a:lstStyle/>
                    <a:p>
                      <a:r>
                        <a:rPr lang="en-IN" sz="1400" i="1" dirty="0">
                          <a:effectLst/>
                        </a:rPr>
                        <a:t>last_pymnt_d, last_credit_pull_d, last_pymnt_amnt, next_pymnt_d, chargeoff_within_12_mths </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Not useful for defaulter analysis</a:t>
                      </a:r>
                    </a:p>
                  </a:txBody>
                  <a:tcPr/>
                </a:tc>
                <a:extLst>
                  <a:ext uri="{0D108BD9-81ED-4DB2-BD59-A6C34878D82A}">
                    <a16:rowId xmlns:a16="http://schemas.microsoft.com/office/drawing/2014/main" val="3996985498"/>
                  </a:ext>
                </a:extLst>
              </a:tr>
              <a:tr h="396240">
                <a:tc>
                  <a:txBody>
                    <a:bodyPr/>
                    <a:lstStyle/>
                    <a:p>
                      <a:r>
                        <a:rPr lang="en-US" sz="1400" dirty="0"/>
                        <a:t>12</a:t>
                      </a:r>
                    </a:p>
                  </a:txBody>
                  <a:tcPr/>
                </a:tc>
                <a:tc>
                  <a:txBody>
                    <a:bodyPr/>
                    <a:lstStyle/>
                    <a:p>
                      <a:r>
                        <a:rPr lang="en-IN" sz="1400" i="1" dirty="0">
                          <a:effectLst/>
                        </a:rPr>
                        <a:t>collections_12_mths_ex_med, policy code, acc_now_delinq, delinq_amnt, tax_liens , application_type</a:t>
                      </a:r>
                      <a:endParaRPr lang="en-US" sz="1400" dirty="0"/>
                    </a:p>
                  </a:txBody>
                  <a:tcPr/>
                </a:tc>
                <a:tc>
                  <a:txBody>
                    <a:bodyPr/>
                    <a:lstStyle/>
                    <a:p>
                      <a:r>
                        <a:rPr lang="en-US" sz="1400" dirty="0"/>
                        <a:t>Only 1 value in the columns</a:t>
                      </a:r>
                    </a:p>
                  </a:txBody>
                  <a:tcPr/>
                </a:tc>
                <a:extLst>
                  <a:ext uri="{0D108BD9-81ED-4DB2-BD59-A6C34878D82A}">
                    <a16:rowId xmlns:a16="http://schemas.microsoft.com/office/drawing/2014/main" val="316779198"/>
                  </a:ext>
                </a:extLst>
              </a:tr>
              <a:tr h="504113">
                <a:tc>
                  <a:txBody>
                    <a:bodyPr/>
                    <a:lstStyle/>
                    <a:p>
                      <a:r>
                        <a:rPr lang="en-US" sz="1400" dirty="0"/>
                        <a:t>13</a:t>
                      </a:r>
                    </a:p>
                  </a:txBody>
                  <a:tcPr/>
                </a:tc>
                <a:tc>
                  <a:txBody>
                    <a:bodyPr/>
                    <a:lstStyle/>
                    <a:p>
                      <a:r>
                        <a:rPr lang="en-IN" sz="1400" i="1" dirty="0">
                          <a:effectLst/>
                        </a:rPr>
                        <a:t>addr_state </a:t>
                      </a:r>
                      <a:endParaRPr lang="en-US" sz="1400" dirty="0"/>
                    </a:p>
                  </a:txBody>
                  <a:tcPr/>
                </a:tc>
                <a:tc>
                  <a:txBody>
                    <a:bodyPr/>
                    <a:lstStyle/>
                    <a:p>
                      <a:r>
                        <a:rPr lang="en-US" sz="1400" dirty="0"/>
                        <a:t>State info will not help in identifying likely defaulters</a:t>
                      </a:r>
                    </a:p>
                  </a:txBody>
                  <a:tcPr/>
                </a:tc>
                <a:extLst>
                  <a:ext uri="{0D108BD9-81ED-4DB2-BD59-A6C34878D82A}">
                    <a16:rowId xmlns:a16="http://schemas.microsoft.com/office/drawing/2014/main" val="3063969467"/>
                  </a:ext>
                </a:extLst>
              </a:tr>
            </a:tbl>
          </a:graphicData>
        </a:graphic>
      </p:graphicFrame>
    </p:spTree>
    <p:extLst>
      <p:ext uri="{BB962C8B-B14F-4D97-AF65-F5344CB8AC3E}">
        <p14:creationId xmlns:p14="http://schemas.microsoft.com/office/powerpoint/2010/main" val="244588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03A5C-5CBD-80CF-E9AD-EA5D9FA63EFC}"/>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C176ECE-51F3-FC37-55B4-FE9B03867499}"/>
              </a:ext>
            </a:extLst>
          </p:cNvPr>
          <p:cNvSpPr txBox="1">
            <a:spLocks/>
          </p:cNvSpPr>
          <p:nvPr/>
        </p:nvSpPr>
        <p:spPr>
          <a:xfrm>
            <a:off x="481202" y="311033"/>
            <a:ext cx="9720072" cy="667162"/>
          </a:xfrm>
          <a:prstGeom prst="rect">
            <a:avLst/>
          </a:prstGeom>
        </p:spPr>
        <p:txBody>
          <a:bodyP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Data Cleaning and Manipulation</a:t>
            </a:r>
          </a:p>
          <a:p>
            <a:endParaRPr lang="en-US" sz="4500" dirty="0"/>
          </a:p>
        </p:txBody>
      </p:sp>
      <p:sp>
        <p:nvSpPr>
          <p:cNvPr id="8" name="TextBox 7">
            <a:extLst>
              <a:ext uri="{FF2B5EF4-FFF2-40B4-BE49-F238E27FC236}">
                <a16:creationId xmlns:a16="http://schemas.microsoft.com/office/drawing/2014/main" id="{FF2E92F9-8233-C377-54C2-0761A570528C}"/>
              </a:ext>
            </a:extLst>
          </p:cNvPr>
          <p:cNvSpPr txBox="1"/>
          <p:nvPr/>
        </p:nvSpPr>
        <p:spPr>
          <a:xfrm>
            <a:off x="654258" y="978195"/>
            <a:ext cx="10883484" cy="5170646"/>
          </a:xfrm>
          <a:prstGeom prst="rect">
            <a:avLst/>
          </a:prstGeom>
          <a:noFill/>
        </p:spPr>
        <p:txBody>
          <a:bodyPr wrap="square" rtlCol="0">
            <a:spAutoFit/>
          </a:bodyPr>
          <a:lstStyle/>
          <a:p>
            <a:pPr marL="285750" indent="-285750">
              <a:buFont typeface="Wingdings" pitchFamily="2" charset="2"/>
              <a:buChar char="q"/>
            </a:pPr>
            <a:r>
              <a:rPr lang="en-US" sz="2200" dirty="0"/>
              <a:t>Load required python libraries</a:t>
            </a:r>
          </a:p>
          <a:p>
            <a:endParaRPr lang="en-US" sz="2200" dirty="0"/>
          </a:p>
          <a:p>
            <a:pPr marL="285750" indent="-285750">
              <a:buFont typeface="Wingdings" pitchFamily="2" charset="2"/>
              <a:buChar char="q"/>
            </a:pPr>
            <a:r>
              <a:rPr lang="en-US" sz="2200" dirty="0"/>
              <a:t>Load the </a:t>
            </a:r>
            <a:r>
              <a:rPr lang="en-US" sz="2200" dirty="0" err="1"/>
              <a:t>loan.csv</a:t>
            </a:r>
            <a:r>
              <a:rPr lang="en-US" sz="2200" dirty="0"/>
              <a:t> and try to visualize the dataset using inbuilt functions</a:t>
            </a:r>
          </a:p>
          <a:p>
            <a:endParaRPr lang="en-US" sz="2200" dirty="0"/>
          </a:p>
          <a:p>
            <a:pPr marL="285750" indent="-285750">
              <a:buFont typeface="Wingdings" pitchFamily="2" charset="2"/>
              <a:buChar char="q"/>
            </a:pPr>
            <a:r>
              <a:rPr lang="en-US" sz="2200" dirty="0"/>
              <a:t>Identify columns which are completely null and then drop them</a:t>
            </a:r>
          </a:p>
          <a:p>
            <a:endParaRPr lang="en-US" sz="2200" dirty="0"/>
          </a:p>
          <a:p>
            <a:pPr marL="285750" indent="-285750">
              <a:buFont typeface="Wingdings" pitchFamily="2" charset="2"/>
              <a:buChar char="q"/>
            </a:pPr>
            <a:r>
              <a:rPr lang="en-US" sz="2200" dirty="0"/>
              <a:t>Identify Columns which have 50% null and drop them</a:t>
            </a:r>
          </a:p>
          <a:p>
            <a:endParaRPr lang="en-US" sz="2200" dirty="0"/>
          </a:p>
          <a:p>
            <a:pPr marL="285750" indent="-285750">
              <a:buFont typeface="Wingdings" pitchFamily="2" charset="2"/>
              <a:buChar char="q"/>
            </a:pPr>
            <a:r>
              <a:rPr lang="en-US" sz="2200" dirty="0"/>
              <a:t>Identify columns which do no have any effect on the analysis and drop them</a:t>
            </a:r>
          </a:p>
          <a:p>
            <a:endParaRPr lang="en-US" sz="2200" dirty="0"/>
          </a:p>
          <a:p>
            <a:pPr marL="285750" indent="-285750">
              <a:buFont typeface="Wingdings" pitchFamily="2" charset="2"/>
              <a:buChar char="q"/>
            </a:pPr>
            <a:r>
              <a:rPr lang="en-US" sz="2200" dirty="0"/>
              <a:t>Identify columns which needs adjustments in datatype. Like object to int or float</a:t>
            </a:r>
          </a:p>
          <a:p>
            <a:endParaRPr lang="en-US" sz="2200" dirty="0"/>
          </a:p>
          <a:p>
            <a:pPr marL="285750" indent="-285750">
              <a:buFont typeface="Wingdings" pitchFamily="2" charset="2"/>
              <a:buChar char="q"/>
            </a:pPr>
            <a:r>
              <a:rPr lang="en-US" sz="2200" dirty="0"/>
              <a:t>Identify rows which do not contribute anything to the analysis</a:t>
            </a:r>
          </a:p>
          <a:p>
            <a:pPr marL="285750" indent="-285750">
              <a:buFont typeface="Wingdings" pitchFamily="2" charset="2"/>
              <a:buChar char="q"/>
            </a:pPr>
            <a:endParaRPr lang="en-US" sz="2200" dirty="0"/>
          </a:p>
          <a:p>
            <a:pPr marL="285750" indent="-285750">
              <a:buFont typeface="Wingdings" pitchFamily="2" charset="2"/>
              <a:buChar char="q"/>
            </a:pPr>
            <a:r>
              <a:rPr lang="en-US" sz="2200" dirty="0"/>
              <a:t>Check for rows whose values need changes and can be imputed with another values.</a:t>
            </a:r>
          </a:p>
        </p:txBody>
      </p:sp>
    </p:spTree>
    <p:extLst>
      <p:ext uri="{BB962C8B-B14F-4D97-AF65-F5344CB8AC3E}">
        <p14:creationId xmlns:p14="http://schemas.microsoft.com/office/powerpoint/2010/main" val="1358768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F18C-2B5B-583B-0047-E7AA04DB83B1}"/>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5B124FC2-01A6-3BE5-8FFA-F3F09625F6B6}"/>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18" name="TextBox 17">
            <a:extLst>
              <a:ext uri="{FF2B5EF4-FFF2-40B4-BE49-F238E27FC236}">
                <a16:creationId xmlns:a16="http://schemas.microsoft.com/office/drawing/2014/main" id="{D4A13065-F5B4-85BA-291F-223DA2BB8775}"/>
              </a:ext>
            </a:extLst>
          </p:cNvPr>
          <p:cNvSpPr txBox="1"/>
          <p:nvPr/>
        </p:nvSpPr>
        <p:spPr>
          <a:xfrm>
            <a:off x="420335" y="538899"/>
            <a:ext cx="11520028" cy="1938992"/>
          </a:xfrm>
          <a:prstGeom prst="rect">
            <a:avLst/>
          </a:prstGeom>
          <a:noFill/>
        </p:spPr>
        <p:txBody>
          <a:bodyPr wrap="square">
            <a:spAutoFit/>
          </a:bodyPr>
          <a:lstStyle/>
          <a:p>
            <a:endParaRPr lang="en-IN" sz="2000" b="1" dirty="0">
              <a:solidFill>
                <a:srgbClr val="313131"/>
              </a:solidFill>
              <a:effectLst/>
            </a:endParaRPr>
          </a:p>
          <a:p>
            <a:pPr marL="285750" indent="-285750">
              <a:buFont typeface="Wingdings" pitchFamily="2" charset="2"/>
              <a:buChar char="v"/>
            </a:pPr>
            <a:r>
              <a:rPr lang="en-IN" sz="2000" b="1" dirty="0">
                <a:solidFill>
                  <a:srgbClr val="313131"/>
                </a:solidFill>
                <a:effectLst/>
              </a:rPr>
              <a:t>Univariate analysis </a:t>
            </a:r>
            <a:r>
              <a:rPr lang="en-IN" sz="2000" dirty="0">
                <a:solidFill>
                  <a:srgbClr val="313131"/>
                </a:solidFill>
                <a:effectLst/>
              </a:rPr>
              <a:t>is a statistical method used to analyze and summarize data sets consisting of </a:t>
            </a:r>
            <a:r>
              <a:rPr lang="en-IN" sz="2000" b="1" dirty="0">
                <a:solidFill>
                  <a:srgbClr val="313131"/>
                </a:solidFill>
                <a:effectLst/>
              </a:rPr>
              <a:t>one variable</a:t>
            </a:r>
            <a:r>
              <a:rPr lang="en-IN" sz="2000" dirty="0">
                <a:solidFill>
                  <a:srgbClr val="313131"/>
                </a:solidFill>
                <a:effectLst/>
              </a:rPr>
              <a:t>. It deals with the analysis of a single variable, rather than multiple variables, to understand its distribution, central tendency and dispersion.</a:t>
            </a:r>
          </a:p>
          <a:p>
            <a:pPr marL="285750" indent="-285750">
              <a:buFont typeface="Wingdings" pitchFamily="2" charset="2"/>
              <a:buChar char="v"/>
            </a:pPr>
            <a:endParaRPr lang="en-IN" sz="2000" dirty="0">
              <a:solidFill>
                <a:srgbClr val="313131"/>
              </a:solidFill>
              <a:effectLst/>
            </a:endParaRPr>
          </a:p>
          <a:p>
            <a:pPr marL="285750" indent="-285750">
              <a:buFont typeface="Wingdings" pitchFamily="2" charset="2"/>
              <a:buChar char="v"/>
            </a:pPr>
            <a:r>
              <a:rPr lang="en-IN" sz="2000" dirty="0">
                <a:solidFill>
                  <a:srgbClr val="313131"/>
                </a:solidFill>
                <a:effectLst/>
              </a:rPr>
              <a:t>It was carried out for both </a:t>
            </a:r>
            <a:r>
              <a:rPr lang="en-IN" sz="2000" b="1" dirty="0">
                <a:solidFill>
                  <a:srgbClr val="313131"/>
                </a:solidFill>
                <a:effectLst/>
              </a:rPr>
              <a:t>Categorical </a:t>
            </a:r>
            <a:r>
              <a:rPr lang="en-IN" sz="2000" dirty="0">
                <a:solidFill>
                  <a:srgbClr val="313131"/>
                </a:solidFill>
                <a:effectLst/>
              </a:rPr>
              <a:t>and </a:t>
            </a:r>
            <a:r>
              <a:rPr lang="en-IN" sz="2000" b="1" dirty="0">
                <a:solidFill>
                  <a:srgbClr val="313131"/>
                </a:solidFill>
                <a:effectLst/>
              </a:rPr>
              <a:t>Quantitative </a:t>
            </a:r>
            <a:r>
              <a:rPr lang="en-IN" sz="2000" dirty="0">
                <a:solidFill>
                  <a:srgbClr val="313131"/>
                </a:solidFill>
                <a:effectLst/>
              </a:rPr>
              <a:t>Variables</a:t>
            </a:r>
          </a:p>
        </p:txBody>
      </p:sp>
      <p:sp>
        <p:nvSpPr>
          <p:cNvPr id="3" name="Rounded Rectangle 2">
            <a:extLst>
              <a:ext uri="{FF2B5EF4-FFF2-40B4-BE49-F238E27FC236}">
                <a16:creationId xmlns:a16="http://schemas.microsoft.com/office/drawing/2014/main" id="{BF7E7760-1229-B801-667E-0937D658AB25}"/>
              </a:ext>
            </a:extLst>
          </p:cNvPr>
          <p:cNvSpPr/>
          <p:nvPr/>
        </p:nvSpPr>
        <p:spPr>
          <a:xfrm>
            <a:off x="508001" y="2672686"/>
            <a:ext cx="5469466" cy="35394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AC5DD90-5041-25CF-1B17-DB414B9EE785}"/>
              </a:ext>
            </a:extLst>
          </p:cNvPr>
          <p:cNvSpPr/>
          <p:nvPr/>
        </p:nvSpPr>
        <p:spPr>
          <a:xfrm>
            <a:off x="6020693" y="2672686"/>
            <a:ext cx="5469466" cy="35394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C678E95-AA21-E79C-D67C-1FFE0ED47B09}"/>
              </a:ext>
            </a:extLst>
          </p:cNvPr>
          <p:cNvSpPr txBox="1"/>
          <p:nvPr/>
        </p:nvSpPr>
        <p:spPr>
          <a:xfrm>
            <a:off x="254001" y="2804237"/>
            <a:ext cx="5723466" cy="3416320"/>
          </a:xfrm>
          <a:prstGeom prst="rect">
            <a:avLst/>
          </a:prstGeom>
          <a:noFill/>
        </p:spPr>
        <p:txBody>
          <a:bodyPr wrap="square">
            <a:spAutoFit/>
          </a:bodyPr>
          <a:lstStyle/>
          <a:p>
            <a:pPr lvl="1"/>
            <a:r>
              <a:rPr lang="en-IN" b="1" u="sng" dirty="0">
                <a:solidFill>
                  <a:srgbClr val="313131"/>
                </a:solidFill>
              </a:rPr>
              <a:t>Unordered </a:t>
            </a:r>
          </a:p>
          <a:p>
            <a:pPr marL="1200150" lvl="2" indent="-285750">
              <a:buFont typeface="Arial" panose="020B0604020202020204" pitchFamily="34" charset="0"/>
              <a:buChar char="•"/>
            </a:pPr>
            <a:r>
              <a:rPr lang="en-IN" b="0" dirty="0">
                <a:solidFill>
                  <a:srgbClr val="000000"/>
                </a:solidFill>
                <a:effectLst/>
              </a:rPr>
              <a:t>Home Ownership (</a:t>
            </a:r>
            <a:r>
              <a:rPr lang="en-IN" b="0" dirty="0" err="1">
                <a:solidFill>
                  <a:srgbClr val="000000"/>
                </a:solidFill>
                <a:effectLst/>
              </a:rPr>
              <a:t>home_ownership</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Verification Status (</a:t>
            </a:r>
            <a:r>
              <a:rPr lang="en-IN" b="0" dirty="0" err="1">
                <a:solidFill>
                  <a:srgbClr val="000000"/>
                </a:solidFill>
                <a:effectLst/>
              </a:rPr>
              <a:t>verification_status</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Purpose of the Loan (purpose)</a:t>
            </a:r>
          </a:p>
          <a:p>
            <a:pPr marL="1200150" lvl="2" indent="-285750">
              <a:buFont typeface="Arial" panose="020B0604020202020204" pitchFamily="34" charset="0"/>
              <a:buChar char="•"/>
            </a:pPr>
            <a:r>
              <a:rPr lang="en-IN" b="0" dirty="0">
                <a:solidFill>
                  <a:srgbClr val="000000"/>
                </a:solidFill>
                <a:effectLst/>
              </a:rPr>
              <a:t>Address State of Loan application (</a:t>
            </a:r>
            <a:r>
              <a:rPr lang="en-IN" b="0" dirty="0" err="1">
                <a:solidFill>
                  <a:srgbClr val="000000"/>
                </a:solidFill>
                <a:effectLst/>
              </a:rPr>
              <a:t>addr_state</a:t>
            </a:r>
            <a:r>
              <a:rPr lang="en-IN" b="0" dirty="0">
                <a:solidFill>
                  <a:srgbClr val="000000"/>
                </a:solidFill>
                <a:effectLst/>
              </a:rPr>
              <a:t>)</a:t>
            </a:r>
          </a:p>
          <a:p>
            <a:pPr lvl="1"/>
            <a:r>
              <a:rPr lang="en-IN" b="1" u="sng" dirty="0">
                <a:solidFill>
                  <a:srgbClr val="313131"/>
                </a:solidFill>
                <a:effectLst/>
              </a:rPr>
              <a:t>Ordered</a:t>
            </a:r>
            <a:endParaRPr lang="en-IN" b="1" u="sng" dirty="0">
              <a:solidFill>
                <a:srgbClr val="313131"/>
              </a:solidFill>
            </a:endParaRPr>
          </a:p>
          <a:p>
            <a:pPr marL="1200150" lvl="2" indent="-285750">
              <a:buFont typeface="Arial" panose="020B0604020202020204" pitchFamily="34" charset="0"/>
              <a:buChar char="•"/>
            </a:pPr>
            <a:r>
              <a:rPr lang="en-IN" dirty="0">
                <a:solidFill>
                  <a:srgbClr val="000000"/>
                </a:solidFill>
                <a:effectLst/>
              </a:rPr>
              <a:t>Grade</a:t>
            </a:r>
            <a:r>
              <a:rPr lang="en-IN" b="1" dirty="0">
                <a:solidFill>
                  <a:srgbClr val="000000"/>
                </a:solidFill>
                <a:effectLst/>
              </a:rPr>
              <a:t> </a:t>
            </a:r>
            <a:r>
              <a:rPr lang="en-IN" b="0" dirty="0">
                <a:solidFill>
                  <a:srgbClr val="000000"/>
                </a:solidFill>
                <a:effectLst/>
              </a:rPr>
              <a:t>of Loan (grade)</a:t>
            </a:r>
          </a:p>
          <a:p>
            <a:pPr marL="1200150" lvl="2" indent="-285750">
              <a:buFont typeface="Arial" panose="020B0604020202020204" pitchFamily="34" charset="0"/>
              <a:buChar char="•"/>
            </a:pPr>
            <a:r>
              <a:rPr lang="en-IN" b="0" dirty="0">
                <a:solidFill>
                  <a:srgbClr val="000000"/>
                </a:solidFill>
                <a:effectLst/>
              </a:rPr>
              <a:t>Sub-grade of Loan (</a:t>
            </a:r>
            <a:r>
              <a:rPr lang="en-IN" b="0" dirty="0" err="1">
                <a:solidFill>
                  <a:srgbClr val="000000"/>
                </a:solidFill>
                <a:effectLst/>
              </a:rPr>
              <a:t>sub_grade</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Term of the loan (36 / 60 months) (term)</a:t>
            </a:r>
          </a:p>
          <a:p>
            <a:pPr marL="1200150" lvl="2" indent="-285750">
              <a:buFont typeface="Arial" panose="020B0604020202020204" pitchFamily="34" charset="0"/>
              <a:buChar char="•"/>
            </a:pPr>
            <a:r>
              <a:rPr lang="en-IN" b="0" dirty="0">
                <a:solidFill>
                  <a:srgbClr val="000000"/>
                </a:solidFill>
                <a:effectLst/>
              </a:rPr>
              <a:t>Employment length of applicant (</a:t>
            </a:r>
            <a:r>
              <a:rPr lang="en-IN" b="0" dirty="0" err="1">
                <a:solidFill>
                  <a:srgbClr val="000000"/>
                </a:solidFill>
                <a:effectLst/>
              </a:rPr>
              <a:t>emp_length</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Issue year (</a:t>
            </a:r>
            <a:r>
              <a:rPr lang="en-IN" b="0" dirty="0" err="1">
                <a:solidFill>
                  <a:srgbClr val="000000"/>
                </a:solidFill>
                <a:effectLst/>
              </a:rPr>
              <a:t>issue_year</a:t>
            </a:r>
            <a:r>
              <a:rPr lang="en-IN" b="0" dirty="0">
                <a:solidFill>
                  <a:srgbClr val="000000"/>
                </a:solidFill>
                <a:effectLst/>
              </a:rPr>
              <a:t>)</a:t>
            </a:r>
          </a:p>
          <a:p>
            <a:pPr marL="1200150" lvl="2" indent="-285750">
              <a:buFont typeface="Arial" panose="020B0604020202020204" pitchFamily="34" charset="0"/>
              <a:buChar char="•"/>
            </a:pPr>
            <a:r>
              <a:rPr lang="en-IN" b="0" dirty="0">
                <a:solidFill>
                  <a:srgbClr val="000000"/>
                </a:solidFill>
                <a:effectLst/>
              </a:rPr>
              <a:t>Issue month (</a:t>
            </a:r>
            <a:r>
              <a:rPr lang="en-IN" b="0" dirty="0" err="1">
                <a:solidFill>
                  <a:srgbClr val="000000"/>
                </a:solidFill>
                <a:effectLst/>
              </a:rPr>
              <a:t>issue_month</a:t>
            </a:r>
            <a:r>
              <a:rPr lang="en-IN" b="0" dirty="0">
                <a:solidFill>
                  <a:srgbClr val="000000"/>
                </a:solidFill>
                <a:effectLst/>
              </a:rPr>
              <a:t>)</a:t>
            </a:r>
          </a:p>
        </p:txBody>
      </p:sp>
      <p:sp>
        <p:nvSpPr>
          <p:cNvPr id="7" name="Rounded Rectangle 6">
            <a:extLst>
              <a:ext uri="{FF2B5EF4-FFF2-40B4-BE49-F238E27FC236}">
                <a16:creationId xmlns:a16="http://schemas.microsoft.com/office/drawing/2014/main" id="{FC7D948E-06AF-4F4E-722C-DC1C8FFAAFC2}"/>
              </a:ext>
            </a:extLst>
          </p:cNvPr>
          <p:cNvSpPr/>
          <p:nvPr/>
        </p:nvSpPr>
        <p:spPr>
          <a:xfrm>
            <a:off x="2235200" y="2521022"/>
            <a:ext cx="2218267" cy="28991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Categorical</a:t>
            </a:r>
          </a:p>
        </p:txBody>
      </p:sp>
      <p:sp>
        <p:nvSpPr>
          <p:cNvPr id="8" name="Rounded Rectangle 7">
            <a:extLst>
              <a:ext uri="{FF2B5EF4-FFF2-40B4-BE49-F238E27FC236}">
                <a16:creationId xmlns:a16="http://schemas.microsoft.com/office/drawing/2014/main" id="{3AC19CFA-7D2D-E04A-7552-24A963FD1330}"/>
              </a:ext>
            </a:extLst>
          </p:cNvPr>
          <p:cNvSpPr/>
          <p:nvPr/>
        </p:nvSpPr>
        <p:spPr>
          <a:xfrm>
            <a:off x="7704666" y="2527730"/>
            <a:ext cx="2218267" cy="289911"/>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Quantitative</a:t>
            </a:r>
          </a:p>
        </p:txBody>
      </p:sp>
      <p:sp>
        <p:nvSpPr>
          <p:cNvPr id="10" name="TextBox 9">
            <a:extLst>
              <a:ext uri="{FF2B5EF4-FFF2-40B4-BE49-F238E27FC236}">
                <a16:creationId xmlns:a16="http://schemas.microsoft.com/office/drawing/2014/main" id="{7FD3154E-682E-85D9-B23D-B70E1862C571}"/>
              </a:ext>
            </a:extLst>
          </p:cNvPr>
          <p:cNvSpPr txBox="1"/>
          <p:nvPr/>
        </p:nvSpPr>
        <p:spPr>
          <a:xfrm>
            <a:off x="5766691" y="2734241"/>
            <a:ext cx="5723466" cy="3416320"/>
          </a:xfrm>
          <a:prstGeom prst="rect">
            <a:avLst/>
          </a:prstGeom>
          <a:noFill/>
        </p:spPr>
        <p:txBody>
          <a:bodyPr wrap="square">
            <a:spAutoFit/>
          </a:bodyPr>
          <a:lstStyle/>
          <a:p>
            <a:pPr marL="742950" lvl="1" indent="-285750">
              <a:buFont typeface="Arial" panose="020B0604020202020204" pitchFamily="34" charset="0"/>
              <a:buChar char="•"/>
            </a:pPr>
            <a:r>
              <a:rPr lang="en-IN" sz="1800" b="0" dirty="0">
                <a:solidFill>
                  <a:srgbClr val="000000"/>
                </a:solidFill>
                <a:effectLst/>
              </a:rPr>
              <a:t>Loan Amount (</a:t>
            </a:r>
            <a:r>
              <a:rPr lang="en-IN" sz="1800" b="0" dirty="0" err="1">
                <a:solidFill>
                  <a:srgbClr val="000000"/>
                </a:solidFill>
                <a:effectLst/>
              </a:rPr>
              <a:t>loan_amnt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Funded Amount (</a:t>
            </a:r>
            <a:r>
              <a:rPr lang="en-IN" sz="1800" b="0" dirty="0" err="1">
                <a:solidFill>
                  <a:srgbClr val="000000"/>
                </a:solidFill>
                <a:effectLst/>
              </a:rPr>
              <a:t>funded_amnt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Interest Rate (</a:t>
            </a:r>
            <a:r>
              <a:rPr lang="en-IN" sz="1800" b="0" dirty="0" err="1">
                <a:solidFill>
                  <a:srgbClr val="000000"/>
                </a:solidFill>
                <a:effectLst/>
              </a:rPr>
              <a:t>int_rate</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Monthly </a:t>
            </a:r>
            <a:r>
              <a:rPr lang="en-IN" sz="1800" b="0" dirty="0" err="1">
                <a:solidFill>
                  <a:srgbClr val="000000"/>
                </a:solidFill>
                <a:effectLst/>
              </a:rPr>
              <a:t>Installments</a:t>
            </a:r>
            <a:r>
              <a:rPr lang="en-IN" sz="1800" b="0" dirty="0">
                <a:solidFill>
                  <a:srgbClr val="000000"/>
                </a:solidFill>
                <a:effectLst/>
              </a:rPr>
              <a:t> (</a:t>
            </a:r>
            <a:r>
              <a:rPr lang="en-IN" sz="1800" b="0" dirty="0" err="1">
                <a:solidFill>
                  <a:srgbClr val="000000"/>
                </a:solidFill>
                <a:effectLst/>
              </a:rPr>
              <a:t>installment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Annual Income of applicant (</a:t>
            </a:r>
            <a:r>
              <a:rPr lang="en-IN" sz="1800" b="0" dirty="0" err="1">
                <a:solidFill>
                  <a:srgbClr val="000000"/>
                </a:solidFill>
                <a:effectLst/>
              </a:rPr>
              <a:t>annual_inc</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Debt-Income Ratio (</a:t>
            </a:r>
            <a:r>
              <a:rPr lang="en-IN" sz="1800" b="0" dirty="0" err="1">
                <a:solidFill>
                  <a:srgbClr val="000000"/>
                </a:solidFill>
                <a:effectLst/>
              </a:rPr>
              <a:t>dti</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Delinquencies in 2yrs (delinq_2yrs)</a:t>
            </a:r>
          </a:p>
          <a:p>
            <a:pPr marL="742950" lvl="1" indent="-285750">
              <a:buFont typeface="Arial" panose="020B0604020202020204" pitchFamily="34" charset="0"/>
              <a:buChar char="•"/>
            </a:pPr>
            <a:r>
              <a:rPr lang="en-IN" sz="1800" b="0" dirty="0">
                <a:solidFill>
                  <a:srgbClr val="000000"/>
                </a:solidFill>
                <a:effectLst/>
              </a:rPr>
              <a:t>Number of open credit line (</a:t>
            </a:r>
            <a:r>
              <a:rPr lang="en-IN" sz="1800" b="0" dirty="0" err="1">
                <a:solidFill>
                  <a:srgbClr val="000000"/>
                </a:solidFill>
                <a:effectLst/>
              </a:rPr>
              <a:t>open_acc</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Inquiries in last 6 months (inq_last_6mths)</a:t>
            </a:r>
          </a:p>
          <a:p>
            <a:pPr marL="742950" lvl="1" indent="-285750">
              <a:buFont typeface="Arial" panose="020B0604020202020204" pitchFamily="34" charset="0"/>
              <a:buChar char="•"/>
            </a:pPr>
            <a:r>
              <a:rPr lang="en-IN" sz="1800" b="0" dirty="0">
                <a:solidFill>
                  <a:srgbClr val="000000"/>
                </a:solidFill>
                <a:effectLst/>
              </a:rPr>
              <a:t>Revolving Balance (</a:t>
            </a:r>
            <a:r>
              <a:rPr lang="en-IN" sz="1800" b="0" dirty="0" err="1">
                <a:solidFill>
                  <a:srgbClr val="000000"/>
                </a:solidFill>
                <a:effectLst/>
              </a:rPr>
              <a:t>revol_bal</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Total Payment (</a:t>
            </a:r>
            <a:r>
              <a:rPr lang="en-IN" sz="1800" b="0" dirty="0" err="1">
                <a:solidFill>
                  <a:srgbClr val="000000"/>
                </a:solidFill>
                <a:effectLst/>
              </a:rPr>
              <a:t>total_pymnt</a:t>
            </a:r>
            <a:r>
              <a:rPr lang="en-IN" sz="1800" b="0" dirty="0">
                <a:solidFill>
                  <a:srgbClr val="000000"/>
                </a:solidFill>
                <a:effectLst/>
              </a:rPr>
              <a:t>)</a:t>
            </a:r>
          </a:p>
          <a:p>
            <a:pPr marL="742950" lvl="1" indent="-285750">
              <a:buFont typeface="Arial" panose="020B0604020202020204" pitchFamily="34" charset="0"/>
              <a:buChar char="•"/>
            </a:pPr>
            <a:r>
              <a:rPr lang="en-IN" sz="1800" b="0" dirty="0">
                <a:solidFill>
                  <a:srgbClr val="000000"/>
                </a:solidFill>
                <a:effectLst/>
              </a:rPr>
              <a:t>Total Payment funded by investors (</a:t>
            </a:r>
            <a:r>
              <a:rPr lang="en-IN" sz="1800" b="0" dirty="0" err="1">
                <a:solidFill>
                  <a:srgbClr val="000000"/>
                </a:solidFill>
                <a:effectLst/>
              </a:rPr>
              <a:t>total_pymnt_inv</a:t>
            </a:r>
            <a:r>
              <a:rPr lang="en-IN" sz="1800" b="0" dirty="0">
                <a:solidFill>
                  <a:srgbClr val="000000"/>
                </a:solidFill>
                <a:effectLst/>
              </a:rPr>
              <a:t>)</a:t>
            </a:r>
          </a:p>
        </p:txBody>
      </p:sp>
    </p:spTree>
    <p:extLst>
      <p:ext uri="{BB962C8B-B14F-4D97-AF65-F5344CB8AC3E}">
        <p14:creationId xmlns:p14="http://schemas.microsoft.com/office/powerpoint/2010/main" val="3913088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919B6-B5D7-D79B-7941-130C6AE9F391}"/>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DA10E1E2-812A-6A87-5FB6-22A799738B7E}"/>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CA1CC0F3-7146-43E8-56E4-12B85F5B60C6}"/>
              </a:ext>
            </a:extLst>
          </p:cNvPr>
          <p:cNvSpPr>
            <a:spLocks noChangeArrowheads="1"/>
          </p:cNvSpPr>
          <p:nvPr/>
        </p:nvSpPr>
        <p:spPr bwMode="auto">
          <a:xfrm rot="5400000">
            <a:off x="1073278" y="2642413"/>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4CB50BDD-9762-4FE2-8715-BDE1DE5E2D67}"/>
              </a:ext>
            </a:extLst>
          </p:cNvPr>
          <p:cNvSpPr>
            <a:spLocks noEditPoints="1"/>
          </p:cNvSpPr>
          <p:nvPr/>
        </p:nvSpPr>
        <p:spPr bwMode="auto">
          <a:xfrm rot="5400000">
            <a:off x="522009" y="1877184"/>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9306FED9-5776-3D16-B5A8-D240A5F7347C}"/>
              </a:ext>
            </a:extLst>
          </p:cNvPr>
          <p:cNvSpPr>
            <a:spLocks/>
          </p:cNvSpPr>
          <p:nvPr/>
        </p:nvSpPr>
        <p:spPr bwMode="auto">
          <a:xfrm rot="5400000">
            <a:off x="662572" y="1857331"/>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B0A8D3F-9B8E-E1AE-BE62-AB16B198FD72}"/>
              </a:ext>
            </a:extLst>
          </p:cNvPr>
          <p:cNvPicPr>
            <a:picLocks noChangeAspect="1"/>
          </p:cNvPicPr>
          <p:nvPr/>
        </p:nvPicPr>
        <p:blipFill>
          <a:blip r:embed="rId2"/>
          <a:srcRect/>
          <a:stretch/>
        </p:blipFill>
        <p:spPr>
          <a:xfrm>
            <a:off x="826778" y="1988816"/>
            <a:ext cx="413500" cy="365567"/>
          </a:xfrm>
          <a:prstGeom prst="rect">
            <a:avLst/>
          </a:prstGeom>
        </p:spPr>
      </p:pic>
      <p:sp>
        <p:nvSpPr>
          <p:cNvPr id="9" name="TextBox 8">
            <a:extLst>
              <a:ext uri="{FF2B5EF4-FFF2-40B4-BE49-F238E27FC236}">
                <a16:creationId xmlns:a16="http://schemas.microsoft.com/office/drawing/2014/main" id="{96685763-75C9-6AC9-47D3-DCC7039E7A30}"/>
              </a:ext>
            </a:extLst>
          </p:cNvPr>
          <p:cNvSpPr txBox="1"/>
          <p:nvPr/>
        </p:nvSpPr>
        <p:spPr>
          <a:xfrm>
            <a:off x="1584834" y="1964832"/>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CD691B52-F252-76D6-4B5A-82DD71D41146}"/>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t>L</a:t>
            </a:r>
            <a:r>
              <a:rPr lang="en-IN" sz="2800" dirty="0">
                <a:effectLst/>
              </a:rPr>
              <a:t>oans against Grade</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64D4D94A-7737-90FA-2CD5-E3C184D1150A}"/>
              </a:ext>
            </a:extLst>
          </p:cNvPr>
          <p:cNvSpPr/>
          <p:nvPr/>
        </p:nvSpPr>
        <p:spPr>
          <a:xfrm>
            <a:off x="604519" y="2914650"/>
            <a:ext cx="3975539" cy="11647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68% of defaulters are from the loan categories B, C and D</a:t>
            </a:r>
          </a:p>
          <a:p>
            <a:pPr marL="342900" indent="-342900">
              <a:buFont typeface="Arial" panose="020B0604020202020204" pitchFamily="34" charset="0"/>
              <a:buChar char="•"/>
            </a:pPr>
            <a:r>
              <a:rPr lang="en-US" sz="2000" dirty="0">
                <a:solidFill>
                  <a:schemeClr val="tx1"/>
                </a:solidFill>
              </a:rPr>
              <a:t> A quarter of the defaulters are from B category.</a:t>
            </a:r>
          </a:p>
        </p:txBody>
      </p:sp>
      <p:pic>
        <p:nvPicPr>
          <p:cNvPr id="3" name="Picture 2">
            <a:extLst>
              <a:ext uri="{FF2B5EF4-FFF2-40B4-BE49-F238E27FC236}">
                <a16:creationId xmlns:a16="http://schemas.microsoft.com/office/drawing/2014/main" id="{61D3DFFD-22D6-6C0E-4198-5F13D1A651C6}"/>
              </a:ext>
            </a:extLst>
          </p:cNvPr>
          <p:cNvPicPr>
            <a:picLocks noChangeAspect="1"/>
          </p:cNvPicPr>
          <p:nvPr/>
        </p:nvPicPr>
        <p:blipFill>
          <a:blip r:embed="rId3"/>
          <a:stretch>
            <a:fillRect/>
          </a:stretch>
        </p:blipFill>
        <p:spPr>
          <a:xfrm>
            <a:off x="6106614" y="570599"/>
            <a:ext cx="5505371" cy="5470963"/>
          </a:xfrm>
          <a:prstGeom prst="rect">
            <a:avLst/>
          </a:prstGeom>
        </p:spPr>
      </p:pic>
    </p:spTree>
    <p:extLst>
      <p:ext uri="{BB962C8B-B14F-4D97-AF65-F5344CB8AC3E}">
        <p14:creationId xmlns:p14="http://schemas.microsoft.com/office/powerpoint/2010/main" val="3188893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B28AE-E99A-64B4-5A25-B678A1C44559}"/>
            </a:ext>
          </a:extLst>
        </p:cNvPr>
        <p:cNvGrpSpPr/>
        <p:nvPr/>
      </p:nvGrpSpPr>
      <p:grpSpPr>
        <a:xfrm>
          <a:off x="0" y="0"/>
          <a:ext cx="0" cy="0"/>
          <a:chOff x="0" y="0"/>
          <a:chExt cx="0" cy="0"/>
        </a:xfrm>
      </p:grpSpPr>
      <p:sp>
        <p:nvSpPr>
          <p:cNvPr id="124" name="Title 1">
            <a:extLst>
              <a:ext uri="{FF2B5EF4-FFF2-40B4-BE49-F238E27FC236}">
                <a16:creationId xmlns:a16="http://schemas.microsoft.com/office/drawing/2014/main" id="{0AEBFCA9-7079-6B03-52CE-403E7FCEDD0F}"/>
              </a:ext>
            </a:extLst>
          </p:cNvPr>
          <p:cNvSpPr txBox="1">
            <a:spLocks/>
          </p:cNvSpPr>
          <p:nvPr/>
        </p:nvSpPr>
        <p:spPr>
          <a:xfrm>
            <a:off x="420335" y="286031"/>
            <a:ext cx="9720072" cy="569136"/>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500" dirty="0"/>
              <a:t>Univariate Data Analysis</a:t>
            </a:r>
          </a:p>
        </p:txBody>
      </p:sp>
      <p:sp>
        <p:nvSpPr>
          <p:cNvPr id="5" name="Oval 8">
            <a:extLst>
              <a:ext uri="{FF2B5EF4-FFF2-40B4-BE49-F238E27FC236}">
                <a16:creationId xmlns:a16="http://schemas.microsoft.com/office/drawing/2014/main" id="{B2794FBA-ABFB-55AB-5BB5-B25DFC097ADF}"/>
              </a:ext>
            </a:extLst>
          </p:cNvPr>
          <p:cNvSpPr>
            <a:spLocks noChangeArrowheads="1"/>
          </p:cNvSpPr>
          <p:nvPr/>
        </p:nvSpPr>
        <p:spPr bwMode="auto">
          <a:xfrm rot="5400000">
            <a:off x="1073278" y="2642413"/>
            <a:ext cx="61235" cy="6086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6" name="Freeform 9">
            <a:extLst>
              <a:ext uri="{FF2B5EF4-FFF2-40B4-BE49-F238E27FC236}">
                <a16:creationId xmlns:a16="http://schemas.microsoft.com/office/drawing/2014/main" id="{441FCC3C-1B2C-9865-1DDA-D572ED27165D}"/>
              </a:ext>
            </a:extLst>
          </p:cNvPr>
          <p:cNvSpPr>
            <a:spLocks noEditPoints="1"/>
          </p:cNvSpPr>
          <p:nvPr/>
        </p:nvSpPr>
        <p:spPr bwMode="auto">
          <a:xfrm rot="5400000">
            <a:off x="522009" y="1877184"/>
            <a:ext cx="983942" cy="818920"/>
          </a:xfrm>
          <a:custGeom>
            <a:avLst/>
            <a:gdLst>
              <a:gd name="T0" fmla="*/ 2117 w 2119"/>
              <a:gd name="T1" fmla="*/ 892 h 1778"/>
              <a:gd name="T2" fmla="*/ 2052 w 2119"/>
              <a:gd name="T3" fmla="*/ 824 h 1778"/>
              <a:gd name="T4" fmla="*/ 1799 w 2119"/>
              <a:gd name="T5" fmla="*/ 824 h 1778"/>
              <a:gd name="T6" fmla="*/ 1767 w 2119"/>
              <a:gd name="T7" fmla="*/ 794 h 1778"/>
              <a:gd name="T8" fmla="*/ 1513 w 2119"/>
              <a:gd name="T9" fmla="*/ 262 h 1778"/>
              <a:gd name="T10" fmla="*/ 874 w 2119"/>
              <a:gd name="T11" fmla="*/ 3 h 1778"/>
              <a:gd name="T12" fmla="*/ 260 w 2119"/>
              <a:gd name="T13" fmla="*/ 262 h 1778"/>
              <a:gd name="T14" fmla="*/ 0 w 2119"/>
              <a:gd name="T15" fmla="*/ 889 h 1778"/>
              <a:gd name="T16" fmla="*/ 260 w 2119"/>
              <a:gd name="T17" fmla="*/ 1515 h 1778"/>
              <a:gd name="T18" fmla="*/ 873 w 2119"/>
              <a:gd name="T19" fmla="*/ 1775 h 1778"/>
              <a:gd name="T20" fmla="*/ 1509 w 2119"/>
              <a:gd name="T21" fmla="*/ 1518 h 1778"/>
              <a:gd name="T22" fmla="*/ 1725 w 2119"/>
              <a:gd name="T23" fmla="*/ 1174 h 1778"/>
              <a:gd name="T24" fmla="*/ 1756 w 2119"/>
              <a:gd name="T25" fmla="*/ 1152 h 1778"/>
              <a:gd name="T26" fmla="*/ 1800 w 2119"/>
              <a:gd name="T27" fmla="*/ 1152 h 1778"/>
              <a:gd name="T28" fmla="*/ 1865 w 2119"/>
              <a:gd name="T29" fmla="*/ 1084 h 1778"/>
              <a:gd name="T30" fmla="*/ 1798 w 2119"/>
              <a:gd name="T31" fmla="*/ 1020 h 1778"/>
              <a:gd name="T32" fmla="*/ 1798 w 2119"/>
              <a:gd name="T33" fmla="*/ 1020 h 1778"/>
              <a:gd name="T34" fmla="*/ 1767 w 2119"/>
              <a:gd name="T35" fmla="*/ 985 h 1778"/>
              <a:gd name="T36" fmla="*/ 1767 w 2119"/>
              <a:gd name="T37" fmla="*/ 984 h 1778"/>
              <a:gd name="T38" fmla="*/ 1799 w 2119"/>
              <a:gd name="T39" fmla="*/ 955 h 1778"/>
              <a:gd name="T40" fmla="*/ 2050 w 2119"/>
              <a:gd name="T41" fmla="*/ 955 h 1778"/>
              <a:gd name="T42" fmla="*/ 2117 w 2119"/>
              <a:gd name="T43" fmla="*/ 892 h 1778"/>
              <a:gd name="T44" fmla="*/ 1641 w 2119"/>
              <a:gd name="T45" fmla="*/ 889 h 1778"/>
              <a:gd name="T46" fmla="*/ 1420 w 2119"/>
              <a:gd name="T47" fmla="*/ 1422 h 1778"/>
              <a:gd name="T48" fmla="*/ 886 w 2119"/>
              <a:gd name="T49" fmla="*/ 1643 h 1778"/>
              <a:gd name="T50" fmla="*/ 353 w 2119"/>
              <a:gd name="T51" fmla="*/ 1422 h 1778"/>
              <a:gd name="T52" fmla="*/ 132 w 2119"/>
              <a:gd name="T53" fmla="*/ 889 h 1778"/>
              <a:gd name="T54" fmla="*/ 353 w 2119"/>
              <a:gd name="T55" fmla="*/ 355 h 1778"/>
              <a:gd name="T56" fmla="*/ 886 w 2119"/>
              <a:gd name="T57" fmla="*/ 134 h 1778"/>
              <a:gd name="T58" fmla="*/ 1420 w 2119"/>
              <a:gd name="T59" fmla="*/ 355 h 1778"/>
              <a:gd name="T60" fmla="*/ 1641 w 2119"/>
              <a:gd name="T61" fmla="*/ 889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19" h="1778">
                <a:moveTo>
                  <a:pt x="2117" y="892"/>
                </a:moveTo>
                <a:cubicBezTo>
                  <a:pt x="2119" y="854"/>
                  <a:pt x="2089" y="824"/>
                  <a:pt x="2052" y="824"/>
                </a:cubicBezTo>
                <a:cubicBezTo>
                  <a:pt x="1799" y="824"/>
                  <a:pt x="1799" y="824"/>
                  <a:pt x="1799" y="824"/>
                </a:cubicBezTo>
                <a:cubicBezTo>
                  <a:pt x="1783" y="824"/>
                  <a:pt x="1769" y="811"/>
                  <a:pt x="1767" y="794"/>
                </a:cubicBezTo>
                <a:cubicBezTo>
                  <a:pt x="1746" y="593"/>
                  <a:pt x="1657" y="407"/>
                  <a:pt x="1513" y="262"/>
                </a:cubicBezTo>
                <a:cubicBezTo>
                  <a:pt x="1344" y="93"/>
                  <a:pt x="1113" y="0"/>
                  <a:pt x="874" y="3"/>
                </a:cubicBezTo>
                <a:cubicBezTo>
                  <a:pt x="642" y="6"/>
                  <a:pt x="424" y="98"/>
                  <a:pt x="260" y="262"/>
                </a:cubicBezTo>
                <a:cubicBezTo>
                  <a:pt x="92" y="430"/>
                  <a:pt x="0" y="652"/>
                  <a:pt x="0" y="889"/>
                </a:cubicBezTo>
                <a:cubicBezTo>
                  <a:pt x="0" y="1125"/>
                  <a:pt x="92" y="1348"/>
                  <a:pt x="260" y="1515"/>
                </a:cubicBezTo>
                <a:cubicBezTo>
                  <a:pt x="424" y="1679"/>
                  <a:pt x="641" y="1771"/>
                  <a:pt x="873" y="1775"/>
                </a:cubicBezTo>
                <a:cubicBezTo>
                  <a:pt x="1111" y="1778"/>
                  <a:pt x="1341" y="1685"/>
                  <a:pt x="1509" y="1518"/>
                </a:cubicBezTo>
                <a:cubicBezTo>
                  <a:pt x="1609" y="1420"/>
                  <a:pt x="1682" y="1302"/>
                  <a:pt x="1725" y="1174"/>
                </a:cubicBezTo>
                <a:cubicBezTo>
                  <a:pt x="1730" y="1161"/>
                  <a:pt x="1742" y="1152"/>
                  <a:pt x="1756" y="1152"/>
                </a:cubicBezTo>
                <a:cubicBezTo>
                  <a:pt x="1800" y="1152"/>
                  <a:pt x="1800" y="1152"/>
                  <a:pt x="1800" y="1152"/>
                </a:cubicBezTo>
                <a:cubicBezTo>
                  <a:pt x="1837" y="1152"/>
                  <a:pt x="1867" y="1121"/>
                  <a:pt x="1865" y="1084"/>
                </a:cubicBezTo>
                <a:cubicBezTo>
                  <a:pt x="1864" y="1048"/>
                  <a:pt x="1834" y="1020"/>
                  <a:pt x="1798" y="1020"/>
                </a:cubicBezTo>
                <a:cubicBezTo>
                  <a:pt x="1798" y="1020"/>
                  <a:pt x="1798" y="1020"/>
                  <a:pt x="1798" y="1020"/>
                </a:cubicBezTo>
                <a:cubicBezTo>
                  <a:pt x="1779" y="1020"/>
                  <a:pt x="1765" y="1004"/>
                  <a:pt x="1767" y="985"/>
                </a:cubicBezTo>
                <a:cubicBezTo>
                  <a:pt x="1767" y="985"/>
                  <a:pt x="1767" y="984"/>
                  <a:pt x="1767" y="984"/>
                </a:cubicBezTo>
                <a:cubicBezTo>
                  <a:pt x="1769" y="967"/>
                  <a:pt x="1783" y="955"/>
                  <a:pt x="1799" y="955"/>
                </a:cubicBezTo>
                <a:cubicBezTo>
                  <a:pt x="2050" y="955"/>
                  <a:pt x="2050" y="955"/>
                  <a:pt x="2050" y="955"/>
                </a:cubicBezTo>
                <a:cubicBezTo>
                  <a:pt x="2086" y="955"/>
                  <a:pt x="2116" y="927"/>
                  <a:pt x="2117" y="892"/>
                </a:cubicBezTo>
                <a:close/>
                <a:moveTo>
                  <a:pt x="1641" y="889"/>
                </a:moveTo>
                <a:cubicBezTo>
                  <a:pt x="1641" y="1090"/>
                  <a:pt x="1562" y="1280"/>
                  <a:pt x="1420" y="1422"/>
                </a:cubicBezTo>
                <a:cubicBezTo>
                  <a:pt x="1277" y="1565"/>
                  <a:pt x="1088" y="1643"/>
                  <a:pt x="886" y="1643"/>
                </a:cubicBezTo>
                <a:cubicBezTo>
                  <a:pt x="685" y="1643"/>
                  <a:pt x="495" y="1565"/>
                  <a:pt x="353" y="1422"/>
                </a:cubicBezTo>
                <a:cubicBezTo>
                  <a:pt x="210" y="1280"/>
                  <a:pt x="132" y="1090"/>
                  <a:pt x="132" y="889"/>
                </a:cubicBezTo>
                <a:cubicBezTo>
                  <a:pt x="132" y="687"/>
                  <a:pt x="210" y="498"/>
                  <a:pt x="353" y="355"/>
                </a:cubicBezTo>
                <a:cubicBezTo>
                  <a:pt x="495" y="213"/>
                  <a:pt x="685" y="134"/>
                  <a:pt x="886" y="134"/>
                </a:cubicBezTo>
                <a:cubicBezTo>
                  <a:pt x="1088" y="134"/>
                  <a:pt x="1277" y="213"/>
                  <a:pt x="1420" y="355"/>
                </a:cubicBezTo>
                <a:cubicBezTo>
                  <a:pt x="1562" y="498"/>
                  <a:pt x="1641" y="687"/>
                  <a:pt x="1641" y="88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EB2277D9-ACCF-D64E-A192-23A17109AB1C}"/>
              </a:ext>
            </a:extLst>
          </p:cNvPr>
          <p:cNvSpPr>
            <a:spLocks/>
          </p:cNvSpPr>
          <p:nvPr/>
        </p:nvSpPr>
        <p:spPr bwMode="auto">
          <a:xfrm rot="5400000">
            <a:off x="662572" y="1857331"/>
            <a:ext cx="702816" cy="697189"/>
          </a:xfrm>
          <a:custGeom>
            <a:avLst/>
            <a:gdLst>
              <a:gd name="T0" fmla="*/ 758 w 1516"/>
              <a:gd name="T1" fmla="*/ 0 h 1516"/>
              <a:gd name="T2" fmla="*/ 1294 w 1516"/>
              <a:gd name="T3" fmla="*/ 222 h 1516"/>
              <a:gd name="T4" fmla="*/ 1516 w 1516"/>
              <a:gd name="T5" fmla="*/ 758 h 1516"/>
              <a:gd name="T6" fmla="*/ 1294 w 1516"/>
              <a:gd name="T7" fmla="*/ 1294 h 1516"/>
              <a:gd name="T8" fmla="*/ 758 w 1516"/>
              <a:gd name="T9" fmla="*/ 1516 h 1516"/>
              <a:gd name="T10" fmla="*/ 222 w 1516"/>
              <a:gd name="T11" fmla="*/ 1294 h 1516"/>
              <a:gd name="T12" fmla="*/ 0 w 1516"/>
              <a:gd name="T13" fmla="*/ 758 h 1516"/>
              <a:gd name="T14" fmla="*/ 222 w 1516"/>
              <a:gd name="T15" fmla="*/ 222 h 1516"/>
              <a:gd name="T16" fmla="*/ 758 w 1516"/>
              <a:gd name="T17"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1516">
                <a:moveTo>
                  <a:pt x="758" y="0"/>
                </a:moveTo>
                <a:cubicBezTo>
                  <a:pt x="961" y="0"/>
                  <a:pt x="1151" y="79"/>
                  <a:pt x="1294" y="222"/>
                </a:cubicBezTo>
                <a:cubicBezTo>
                  <a:pt x="1437" y="365"/>
                  <a:pt x="1516" y="556"/>
                  <a:pt x="1516" y="758"/>
                </a:cubicBezTo>
                <a:cubicBezTo>
                  <a:pt x="1516" y="961"/>
                  <a:pt x="1437" y="1151"/>
                  <a:pt x="1294" y="1294"/>
                </a:cubicBezTo>
                <a:cubicBezTo>
                  <a:pt x="1151" y="1437"/>
                  <a:pt x="961" y="1516"/>
                  <a:pt x="758" y="1516"/>
                </a:cubicBezTo>
                <a:cubicBezTo>
                  <a:pt x="556" y="1516"/>
                  <a:pt x="365" y="1437"/>
                  <a:pt x="222" y="1294"/>
                </a:cubicBezTo>
                <a:cubicBezTo>
                  <a:pt x="79" y="1151"/>
                  <a:pt x="0" y="961"/>
                  <a:pt x="0" y="758"/>
                </a:cubicBezTo>
                <a:cubicBezTo>
                  <a:pt x="0" y="556"/>
                  <a:pt x="79" y="365"/>
                  <a:pt x="222" y="222"/>
                </a:cubicBezTo>
                <a:cubicBezTo>
                  <a:pt x="365" y="79"/>
                  <a:pt x="556" y="0"/>
                  <a:pt x="758" y="0"/>
                </a:cubicBezTo>
                <a:close/>
              </a:path>
            </a:pathLst>
          </a:custGeom>
          <a:solidFill>
            <a:srgbClr val="F4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defRPr/>
            </a:pPr>
            <a:endParaRPr lang="en-US" sz="1300" dirty="0">
              <a:solidFill>
                <a:srgbClr val="231F2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557E14C-FE5D-B8F2-BE97-D5A1044B5CCA}"/>
              </a:ext>
            </a:extLst>
          </p:cNvPr>
          <p:cNvPicPr>
            <a:picLocks noChangeAspect="1"/>
          </p:cNvPicPr>
          <p:nvPr/>
        </p:nvPicPr>
        <p:blipFill>
          <a:blip r:embed="rId2"/>
          <a:srcRect/>
          <a:stretch/>
        </p:blipFill>
        <p:spPr>
          <a:xfrm>
            <a:off x="826778" y="1988816"/>
            <a:ext cx="413500" cy="365567"/>
          </a:xfrm>
          <a:prstGeom prst="rect">
            <a:avLst/>
          </a:prstGeom>
        </p:spPr>
      </p:pic>
      <p:sp>
        <p:nvSpPr>
          <p:cNvPr id="9" name="TextBox 8">
            <a:extLst>
              <a:ext uri="{FF2B5EF4-FFF2-40B4-BE49-F238E27FC236}">
                <a16:creationId xmlns:a16="http://schemas.microsoft.com/office/drawing/2014/main" id="{F2C6E8ED-A8E2-1E57-E576-4854C157E550}"/>
              </a:ext>
            </a:extLst>
          </p:cNvPr>
          <p:cNvSpPr txBox="1"/>
          <p:nvPr/>
        </p:nvSpPr>
        <p:spPr>
          <a:xfrm>
            <a:off x="1584834" y="1964832"/>
            <a:ext cx="1747868" cy="397545"/>
          </a:xfrm>
          <a:prstGeom prst="rect">
            <a:avLst/>
          </a:prstGeom>
          <a:noFill/>
          <a:ln w="3175" cap="flat" cmpd="sng" algn="ctr">
            <a:noFill/>
            <a:prstDash val="solid"/>
            <a:round/>
            <a:headEnd type="none" w="med" len="med"/>
            <a:tailEnd type="none" w="med" len="med"/>
          </a:ln>
          <a:effectLst/>
        </p:spPr>
        <p:txBody>
          <a:bodyPr vert="horz" wrap="square" lIns="44450" tIns="44450" rIns="44450" bIns="44450" numCol="1" rtlCol="0" anchor="ctr" anchorCtr="0" compatLnSpc="1">
            <a:prstTxWarp prst="textNoShape">
              <a:avLst/>
            </a:prstTxWarp>
            <a:spAutoFit/>
          </a:bodyPr>
          <a:lstStyle>
            <a:defPPr>
              <a:defRPr lang="en-US"/>
            </a:defPPr>
            <a:lvl1pPr marL="0" marR="0" indent="0" defTabSz="914400" eaLnBrk="1" latinLnBrk="0" hangingPunct="1">
              <a:lnSpc>
                <a:spcPct val="100000"/>
              </a:lnSpc>
              <a:buClrTx/>
              <a:buSzTx/>
              <a:buFontTx/>
              <a:buNone/>
              <a:tabLst/>
              <a:defRPr kumimoji="0" sz="1100" b="1" i="1" u="none" strike="noStrike" cap="none" normalizeH="0" baseline="0">
                <a:ln>
                  <a:noFill/>
                </a:ln>
                <a:effectLst/>
                <a:latin typeface="Arial" pitchFamily="34" charset="0"/>
              </a:defRPr>
            </a:lvl1pPr>
          </a:lstStyle>
          <a:p>
            <a:pPr defTabSz="914378">
              <a:defRPr/>
            </a:pPr>
            <a:r>
              <a:rPr lang="en-US" sz="2000" i="0" dirty="0">
                <a:solidFill>
                  <a:srgbClr val="231F20"/>
                </a:solidFill>
                <a:latin typeface="+mn-lt"/>
                <a:cs typeface="Calibri" panose="020F0502020204030204" pitchFamily="34" charset="0"/>
              </a:rPr>
              <a:t>Key Inference</a:t>
            </a:r>
            <a:endParaRPr lang="en-US" sz="2000" i="0" dirty="0">
              <a:solidFill>
                <a:srgbClr val="FF0000"/>
              </a:solidFill>
              <a:latin typeface="+mn-lt"/>
              <a:cs typeface="Calibri" panose="020F0502020204030204" pitchFamily="34" charset="0"/>
            </a:endParaRPr>
          </a:p>
        </p:txBody>
      </p:sp>
      <p:sp>
        <p:nvSpPr>
          <p:cNvPr id="18" name="TextBox 17">
            <a:extLst>
              <a:ext uri="{FF2B5EF4-FFF2-40B4-BE49-F238E27FC236}">
                <a16:creationId xmlns:a16="http://schemas.microsoft.com/office/drawing/2014/main" id="{61BA6C4B-F39B-978F-4286-AD5CBB7E80AE}"/>
              </a:ext>
            </a:extLst>
          </p:cNvPr>
          <p:cNvSpPr txBox="1"/>
          <p:nvPr/>
        </p:nvSpPr>
        <p:spPr>
          <a:xfrm>
            <a:off x="420335" y="674364"/>
            <a:ext cx="6691124" cy="523220"/>
          </a:xfrm>
          <a:prstGeom prst="rect">
            <a:avLst/>
          </a:prstGeom>
          <a:noFill/>
        </p:spPr>
        <p:txBody>
          <a:bodyPr wrap="square">
            <a:spAutoFit/>
          </a:bodyPr>
          <a:lstStyle/>
          <a:p>
            <a:pPr defTabSz="685715" fontAlgn="base">
              <a:buClr>
                <a:srgbClr val="231F20"/>
              </a:buClr>
              <a:defRPr/>
            </a:pPr>
            <a:r>
              <a:rPr lang="en-IN" sz="2800" dirty="0">
                <a:effectLst/>
              </a:rPr>
              <a:t>Defaulters agains</a:t>
            </a:r>
            <a:r>
              <a:rPr lang="en-IN" sz="2800" dirty="0"/>
              <a:t>t Loan Term</a:t>
            </a:r>
            <a:endParaRPr lang="en-IN" sz="2800" dirty="0">
              <a:cs typeface="Arial" panose="020B0604020202020204" pitchFamily="34" charset="0"/>
            </a:endParaRPr>
          </a:p>
        </p:txBody>
      </p:sp>
      <p:sp>
        <p:nvSpPr>
          <p:cNvPr id="20" name="Rectangle 19">
            <a:extLst>
              <a:ext uri="{FF2B5EF4-FFF2-40B4-BE49-F238E27FC236}">
                <a16:creationId xmlns:a16="http://schemas.microsoft.com/office/drawing/2014/main" id="{FA2A0A8D-61FA-9F8F-80E7-7122D3548D1A}"/>
              </a:ext>
            </a:extLst>
          </p:cNvPr>
          <p:cNvSpPr/>
          <p:nvPr/>
        </p:nvSpPr>
        <p:spPr>
          <a:xfrm>
            <a:off x="604519" y="2914650"/>
            <a:ext cx="4041372" cy="21745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solidFill>
              </a:rPr>
              <a:t>There are 3227 defaulters who have been granted with term 36 months.</a:t>
            </a:r>
          </a:p>
          <a:p>
            <a:pPr marL="342900" indent="-342900">
              <a:buFont typeface="Arial" panose="020B0604020202020204" pitchFamily="34" charset="0"/>
              <a:buChar char="•"/>
            </a:pPr>
            <a:r>
              <a:rPr lang="en-US" sz="2000" dirty="0">
                <a:solidFill>
                  <a:schemeClr val="tx1"/>
                </a:solidFill>
              </a:rPr>
              <a:t>This corresponds to about 57% of total defaulters.</a:t>
            </a:r>
          </a:p>
        </p:txBody>
      </p:sp>
      <p:pic>
        <p:nvPicPr>
          <p:cNvPr id="2" name="Picture 1">
            <a:extLst>
              <a:ext uri="{FF2B5EF4-FFF2-40B4-BE49-F238E27FC236}">
                <a16:creationId xmlns:a16="http://schemas.microsoft.com/office/drawing/2014/main" id="{7C6216BF-B2B4-C237-C136-536433F73C68}"/>
              </a:ext>
            </a:extLst>
          </p:cNvPr>
          <p:cNvPicPr>
            <a:picLocks noChangeAspect="1"/>
          </p:cNvPicPr>
          <p:nvPr/>
        </p:nvPicPr>
        <p:blipFill>
          <a:blip r:embed="rId3"/>
          <a:stretch>
            <a:fillRect/>
          </a:stretch>
        </p:blipFill>
        <p:spPr>
          <a:xfrm>
            <a:off x="6165772" y="674364"/>
            <a:ext cx="5199450" cy="5232110"/>
          </a:xfrm>
          <a:prstGeom prst="rect">
            <a:avLst/>
          </a:prstGeom>
        </p:spPr>
      </p:pic>
    </p:spTree>
    <p:extLst>
      <p:ext uri="{BB962C8B-B14F-4D97-AF65-F5344CB8AC3E}">
        <p14:creationId xmlns:p14="http://schemas.microsoft.com/office/powerpoint/2010/main" val="23502132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796</TotalTime>
  <Words>3477</Words>
  <Application>Microsoft Macintosh PowerPoint</Application>
  <PresentationFormat>Widescreen</PresentationFormat>
  <Paragraphs>326</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Aptos</vt:lpstr>
      <vt:lpstr>Arial</vt:lpstr>
      <vt:lpstr>Calibri</vt:lpstr>
      <vt:lpstr>Impact</vt:lpstr>
      <vt:lpstr>Menlo</vt:lpstr>
      <vt:lpstr>Trebuchet MS</vt:lpstr>
      <vt:lpstr>Tw Cen MT</vt:lpstr>
      <vt:lpstr>Tw Cen MT Condensed</vt:lpstr>
      <vt:lpstr>Wingdings</vt:lpstr>
      <vt:lpstr>Wingdings 3</vt:lpstr>
      <vt:lpstr>Integral</vt:lpstr>
      <vt:lpstr>Lending Club Case Study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Mukundhan S</dc:creator>
  <cp:lastModifiedBy>Amit Das</cp:lastModifiedBy>
  <cp:revision>28</cp:revision>
  <dcterms:created xsi:type="dcterms:W3CDTF">2025-01-21T12:55:00Z</dcterms:created>
  <dcterms:modified xsi:type="dcterms:W3CDTF">2025-01-25T14:40:00Z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2025-01-24T13:58:13Z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29147b17-d6e4-4087-a177-a18680934434</vt:lpwstr>
  </property>
  <property fmtid="{D5CDD505-2E9C-101B-9397-08002B2CF9AE}" pid="8" name="MSIP_Label_56665055-977f-4acd-9884-1bec8e5ad200_ContentBits">
    <vt:lpwstr>3</vt:lpwstr>
  </property>
  <property fmtid="{D5CDD505-2E9C-101B-9397-08002B2CF9AE}" pid="9" name="MSIP_Label_56665055-977f-4acd-9884-1bec8e5ad200_Tag">
    <vt:lpwstr>50, 3, 0, 1</vt:lpwstr>
  </property>
  <property fmtid="{D5CDD505-2E9C-101B-9397-08002B2CF9AE}" pid="10" name="ClassificationContentMarkingFooterLocations">
    <vt:lpwstr>Integral:11</vt:lpwstr>
  </property>
  <property fmtid="{D5CDD505-2E9C-101B-9397-08002B2CF9AE}" pid="11" name="ClassificationContentMarkingFooterText">
    <vt:lpwstr>Confidential - Oracle Restricted</vt:lpwstr>
  </property>
  <property fmtid="{D5CDD505-2E9C-101B-9397-08002B2CF9AE}" pid="12" name="ClassificationContentMarkingHeaderLocations">
    <vt:lpwstr>Integral:10</vt:lpwstr>
  </property>
  <property fmtid="{D5CDD505-2E9C-101B-9397-08002B2CF9AE}" pid="13" name="ClassificationContentMarkingHeaderText">
    <vt:lpwstr>Confidential - Oracle Restricted</vt:lpwstr>
  </property>
</Properties>
</file>